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1852" r:id="rId2"/>
    <p:sldId id="1853" r:id="rId3"/>
    <p:sldId id="1781" r:id="rId4"/>
    <p:sldId id="1912" r:id="rId5"/>
    <p:sldId id="1916" r:id="rId6"/>
    <p:sldId id="1787" r:id="rId7"/>
    <p:sldId id="1917" r:id="rId8"/>
    <p:sldId id="1922" r:id="rId9"/>
    <p:sldId id="1923" r:id="rId10"/>
    <p:sldId id="1924" r:id="rId11"/>
    <p:sldId id="1925" r:id="rId12"/>
    <p:sldId id="1926" r:id="rId13"/>
    <p:sldId id="1927" r:id="rId14"/>
    <p:sldId id="1928" r:id="rId15"/>
    <p:sldId id="1929" r:id="rId16"/>
    <p:sldId id="1930" r:id="rId17"/>
    <p:sldId id="1931" r:id="rId18"/>
    <p:sldId id="1932" r:id="rId19"/>
    <p:sldId id="1933" r:id="rId20"/>
    <p:sldId id="1793" r:id="rId21"/>
    <p:sldId id="1795" r:id="rId22"/>
    <p:sldId id="1789" r:id="rId23"/>
    <p:sldId id="1934" r:id="rId24"/>
    <p:sldId id="1788" r:id="rId25"/>
    <p:sldId id="1794" r:id="rId26"/>
    <p:sldId id="1777" r:id="rId27"/>
    <p:sldId id="1936" r:id="rId28"/>
    <p:sldId id="413" r:id="rId29"/>
    <p:sldId id="1937" r:id="rId30"/>
    <p:sldId id="1938" r:id="rId31"/>
    <p:sldId id="1939" r:id="rId32"/>
    <p:sldId id="1940" r:id="rId33"/>
    <p:sldId id="1942" r:id="rId34"/>
    <p:sldId id="1943" r:id="rId35"/>
    <p:sldId id="1944" r:id="rId36"/>
    <p:sldId id="1945" r:id="rId37"/>
    <p:sldId id="1946" r:id="rId38"/>
    <p:sldId id="1947" r:id="rId39"/>
    <p:sldId id="1948" r:id="rId40"/>
    <p:sldId id="1949" r:id="rId41"/>
    <p:sldId id="1950" r:id="rId42"/>
    <p:sldId id="1956" r:id="rId43"/>
    <p:sldId id="1952" r:id="rId44"/>
    <p:sldId id="1953" r:id="rId45"/>
    <p:sldId id="1955" r:id="rId46"/>
    <p:sldId id="1957" r:id="rId47"/>
    <p:sldId id="1958" r:id="rId48"/>
    <p:sldId id="1959" r:id="rId49"/>
    <p:sldId id="1960" r:id="rId50"/>
    <p:sldId id="1961"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8000"/>
    <a:srgbClr val="7FDFED"/>
    <a:srgbClr val="FFEDD6"/>
    <a:srgbClr val="FEFDD4"/>
    <a:srgbClr val="FFF6C5"/>
    <a:srgbClr val="FFF1B0"/>
    <a:srgbClr val="FFEBA8"/>
    <a:srgbClr val="EC3300"/>
    <a:srgbClr val="0E7AA9"/>
    <a:srgbClr val="8B6E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01" autoAdjust="0"/>
    <p:restoredTop sz="88259" autoAdjust="0"/>
  </p:normalViewPr>
  <p:slideViewPr>
    <p:cSldViewPr>
      <p:cViewPr>
        <p:scale>
          <a:sx n="72" d="100"/>
          <a:sy n="72" d="100"/>
        </p:scale>
        <p:origin x="1104" y="2888"/>
      </p:cViewPr>
      <p:guideLst>
        <p:guide orient="horz" pos="2160"/>
        <p:guide pos="288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48D0B29-4241-4399-A6C3-41F5433E7A67}">
      <dgm:prSet/>
      <dgm:spPr/>
      <dgm:t>
        <a:bodyPr/>
        <a:lstStyle/>
        <a:p>
          <a:pPr>
            <a:defRPr cap="all"/>
          </a:pPr>
          <a:r>
            <a:rPr lang="en-US"/>
            <a:t>Homework 7 due Date is Due by Midnight on 3/25.</a:t>
          </a:r>
          <a:br>
            <a:rPr lang="en-US"/>
          </a:br>
          <a:r>
            <a:rPr lang="en-US"/>
            <a:t>HW8 will be due 4/1.</a:t>
          </a:r>
        </a:p>
      </dgm:t>
    </dgm:pt>
    <dgm:pt modelId="{E47BFA79-C5A5-41FE-89B6-A7D442D1BADC}" type="parTrans" cxnId="{ABEAD8F4-F414-45F8-8BAB-04CF35453C17}">
      <dgm:prSet/>
      <dgm:spPr/>
      <dgm:t>
        <a:bodyPr/>
        <a:lstStyle/>
        <a:p>
          <a:endParaRPr lang="en-US"/>
        </a:p>
      </dgm:t>
    </dgm:pt>
    <dgm:pt modelId="{FF49A62F-09B9-4824-860D-A57C33BFD23C}" type="sibTrans" cxnId="{ABEAD8F4-F414-45F8-8BAB-04CF35453C17}">
      <dgm:prSet/>
      <dgm:spPr/>
      <dgm:t>
        <a:bodyPr/>
        <a:lstStyle/>
        <a:p>
          <a:endParaRPr lang="en-US"/>
        </a:p>
      </dgm:t>
    </dgm:pt>
    <dgm:pt modelId="{B9488D4D-20BC-A74B-B903-9FB5BDF9328A}">
      <dgm:prSet/>
      <dgm:spPr/>
      <dgm:t>
        <a:bodyPr/>
        <a:lstStyle/>
        <a:p>
          <a:pPr>
            <a:defRPr cap="all"/>
          </a:pPr>
          <a:r>
            <a:rPr lang="en-US" dirty="0"/>
            <a:t>Sign-up Sheet for Project Option or Homework Option due tonight</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defRPr cap="all"/>
          </a:pPr>
          <a:r>
            <a:rPr lang="en-US"/>
            <a:t>Quiz on Chapters 12-14 will be released soon, Due on Monday</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0" presStyleCnt="3"/>
      <dgm:spPr/>
    </dgm:pt>
    <dgm:pt modelId="{C08A7AEB-4C4D-480E-899D-C8D973B4E87F}" type="pres">
      <dgm:prSet presAssocID="{A48D0B29-4241-4399-A6C3-41F5433E7A6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0" presStyleCnt="3">
        <dgm:presLayoutVars>
          <dgm:chMax val="1"/>
          <dgm:chPref val="1"/>
        </dgm:presLayoutVars>
      </dgm:prSet>
      <dgm:spPr/>
    </dgm:pt>
    <dgm:pt modelId="{AC9C82FC-4835-504C-A63C-23FC52DD53B8}" type="pres">
      <dgm:prSet presAssocID="{FF49A62F-09B9-4824-860D-A57C33BFD23C}"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1" presStyleCnt="3"/>
      <dgm:spPr/>
    </dgm:pt>
    <dgm:pt modelId="{243EF911-4B62-FC4F-AA42-827164F58DAE}" type="pres">
      <dgm:prSet presAssocID="{4834F1F5-4DCE-F841-9D16-1C5223A279F2}"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1" presStyleCnt="3">
        <dgm:presLayoutVars>
          <dgm:chMax val="1"/>
          <dgm:chPref val="1"/>
        </dgm:presLayoutVars>
      </dgm:prSet>
      <dgm:spPr/>
    </dgm:pt>
    <dgm:pt modelId="{0AD2E5BB-2B9C-D345-8DC2-6F50A77B1CF7}" type="pres">
      <dgm:prSet presAssocID="{1C12AE86-F63C-F84A-B324-C986577A720C}" presName="sibTrans" presStyleCnt="0"/>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2" presStyleCnt="3"/>
      <dgm:spPr/>
    </dgm:pt>
    <dgm:pt modelId="{41B4A095-49B4-A241-BF86-8A52455C8469}" type="pres">
      <dgm:prSet presAssocID="{B9488D4D-20BC-A74B-B903-9FB5BDF932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2" presStyleCnt="3">
        <dgm:presLayoutVars>
          <dgm:chMax val="1"/>
          <dgm:chPref val="1"/>
        </dgm:presLayoutVars>
      </dgm:prSet>
      <dgm:spPr/>
    </dgm:pt>
  </dgm:ptLst>
  <dgm:cxnLst>
    <dgm:cxn modelId="{988EC321-72E2-404C-996C-C8E4192CF618}" type="presOf" srcId="{B9488D4D-20BC-A74B-B903-9FB5BDF9328A}" destId="{B56C9C69-FC87-EF4A-AEC3-CD1CF4FECB24}" srcOrd="0" destOrd="0" presId="urn:microsoft.com/office/officeart/2018/5/layout/IconCircleLabelList"/>
    <dgm:cxn modelId="{63B73B47-E79F-6B49-BC5C-C8E76BCFA2D5}" type="presOf" srcId="{A48D0B29-4241-4399-A6C3-41F5433E7A67}" destId="{2CB5AC62-5A17-4481-94E4-356D126F59F0}" srcOrd="0" destOrd="0" presId="urn:microsoft.com/office/officeart/2018/5/layout/IconCircleLabelList"/>
    <dgm:cxn modelId="{2266DD79-1E29-8F4E-BF60-C012AB6576FB}" srcId="{2583C50B-6054-455F-90D6-FB2A8A57E038}" destId="{B9488D4D-20BC-A74B-B903-9FB5BDF9328A}" srcOrd="2" destOrd="0" parTransId="{720C5DDC-1271-AF4F-83E8-354BCAC63B5F}" sibTransId="{069051A6-1E4B-8445-A428-E887F06E8117}"/>
    <dgm:cxn modelId="{5FF2E39E-E795-D54B-A679-E84C2E12AB39}" type="presOf" srcId="{4834F1F5-4DCE-F841-9D16-1C5223A279F2}" destId="{81B5FC69-07EB-0549-94D4-CE2254A70F10}" srcOrd="0" destOrd="0" presId="urn:microsoft.com/office/officeart/2018/5/layout/IconCircleLabelList"/>
    <dgm:cxn modelId="{4EA20FD8-0CC2-5847-A36E-43B18780387E}" srcId="{2583C50B-6054-455F-90D6-FB2A8A57E038}" destId="{4834F1F5-4DCE-F841-9D16-1C5223A279F2}" srcOrd="1"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0" destOrd="0" parTransId="{E47BFA79-C5A5-41FE-89B6-A7D442D1BADC}" sibTransId="{FF49A62F-09B9-4824-860D-A57C33BFD23C}"/>
    <dgm:cxn modelId="{DC7A6056-1AD2-AC44-8C60-0FA8E95D5376}" type="presParOf" srcId="{FA6F86CD-E4C6-45E4-86A1-A834C01437A2}" destId="{0C95F5D4-3CC5-4D8D-BD27-16C8D312ED26}" srcOrd="0" destOrd="0" presId="urn:microsoft.com/office/officeart/2018/5/layout/IconCircleLabelList"/>
    <dgm:cxn modelId="{415D77FE-142A-4646-8557-ECD516C99792}" type="presParOf" srcId="{0C95F5D4-3CC5-4D8D-BD27-16C8D312ED26}" destId="{BB7B20E3-0E3B-4E4B-9ECE-B8F32F334FBB}" srcOrd="0" destOrd="0" presId="urn:microsoft.com/office/officeart/2018/5/layout/IconCircleLabelList"/>
    <dgm:cxn modelId="{713DC0A7-DF11-8D42-9741-20ABBA95A44E}" type="presParOf" srcId="{0C95F5D4-3CC5-4D8D-BD27-16C8D312ED26}" destId="{C08A7AEB-4C4D-480E-899D-C8D973B4E87F}" srcOrd="1" destOrd="0" presId="urn:microsoft.com/office/officeart/2018/5/layout/IconCircleLabelList"/>
    <dgm:cxn modelId="{104F3387-35CC-284A-89D7-6F4EB6BB5FA7}" type="presParOf" srcId="{0C95F5D4-3CC5-4D8D-BD27-16C8D312ED26}" destId="{10983C55-7228-40AC-87AC-7847B9E628AA}" srcOrd="2" destOrd="0" presId="urn:microsoft.com/office/officeart/2018/5/layout/IconCircleLabelList"/>
    <dgm:cxn modelId="{1D4CC298-CA16-B44F-B622-E2B636C30D69}" type="presParOf" srcId="{0C95F5D4-3CC5-4D8D-BD27-16C8D312ED26}" destId="{2CB5AC62-5A17-4481-94E4-356D126F59F0}" srcOrd="3" destOrd="0" presId="urn:microsoft.com/office/officeart/2018/5/layout/IconCircleLabelList"/>
    <dgm:cxn modelId="{B25F8A0D-8161-C54D-A491-6C23C3CA8C6F}" type="presParOf" srcId="{FA6F86CD-E4C6-45E4-86A1-A834C01437A2}" destId="{AC9C82FC-4835-504C-A63C-23FC52DD53B8}" srcOrd="1" destOrd="0" presId="urn:microsoft.com/office/officeart/2018/5/layout/IconCircleLabelList"/>
    <dgm:cxn modelId="{20E50D92-CEBA-0846-8453-0A79152EA2F2}" type="presParOf" srcId="{FA6F86CD-E4C6-45E4-86A1-A834C01437A2}" destId="{AB330A88-ACA2-4A4F-9ED7-9120950BCF0A}" srcOrd="2" destOrd="0" presId="urn:microsoft.com/office/officeart/2018/5/layout/IconCircleLabelList"/>
    <dgm:cxn modelId="{1CF46546-0618-8549-976D-D3E224D64AD1}" type="presParOf" srcId="{AB330A88-ACA2-4A4F-9ED7-9120950BCF0A}" destId="{8C06C4DA-D39A-0F4A-95EB-437191337F58}" srcOrd="0" destOrd="0" presId="urn:microsoft.com/office/officeart/2018/5/layout/IconCircleLabelList"/>
    <dgm:cxn modelId="{E9396CEB-9643-FD4F-BB30-857E7A8F293B}" type="presParOf" srcId="{AB330A88-ACA2-4A4F-9ED7-9120950BCF0A}" destId="{243EF911-4B62-FC4F-AA42-827164F58DAE}" srcOrd="1" destOrd="0" presId="urn:microsoft.com/office/officeart/2018/5/layout/IconCircleLabelList"/>
    <dgm:cxn modelId="{C2C695FC-6E07-DD42-96D0-D4CBB7B77BE3}" type="presParOf" srcId="{AB330A88-ACA2-4A4F-9ED7-9120950BCF0A}" destId="{9CD76090-A899-5B49-B719-BA92405931A4}" srcOrd="2" destOrd="0" presId="urn:microsoft.com/office/officeart/2018/5/layout/IconCircleLabelList"/>
    <dgm:cxn modelId="{E225DB45-33D4-3047-8C58-2D7ACFD53B8A}" type="presParOf" srcId="{AB330A88-ACA2-4A4F-9ED7-9120950BCF0A}" destId="{81B5FC69-07EB-0549-94D4-CE2254A70F10}" srcOrd="3" destOrd="0" presId="urn:microsoft.com/office/officeart/2018/5/layout/IconCircleLabelList"/>
    <dgm:cxn modelId="{08F074A5-F3BA-5F45-900B-77DE64CFFA74}" type="presParOf" srcId="{FA6F86CD-E4C6-45E4-86A1-A834C01437A2}" destId="{0AD2E5BB-2B9C-D345-8DC2-6F50A77B1CF7}" srcOrd="3" destOrd="0" presId="urn:microsoft.com/office/officeart/2018/5/layout/IconCircleLabelList"/>
    <dgm:cxn modelId="{90EE033F-E2B4-DF45-B86D-FDB0C4638AE8}" type="presParOf" srcId="{FA6F86CD-E4C6-45E4-86A1-A834C01437A2}" destId="{AC58DC09-C5E9-724F-8F95-D677E2AC8FF9}" srcOrd="4" destOrd="0" presId="urn:microsoft.com/office/officeart/2018/5/layout/IconCircleLabelList"/>
    <dgm:cxn modelId="{CEA4A410-5810-F44E-97D3-85CF4AEE2E30}" type="presParOf" srcId="{AC58DC09-C5E9-724F-8F95-D677E2AC8FF9}" destId="{3614C10E-EA6A-4B4A-9BDF-2D4311A30337}" srcOrd="0" destOrd="0" presId="urn:microsoft.com/office/officeart/2018/5/layout/IconCircleLabelList"/>
    <dgm:cxn modelId="{F71F04A2-2CBC-2944-904B-57281A300354}" type="presParOf" srcId="{AC58DC09-C5E9-724F-8F95-D677E2AC8FF9}" destId="{41B4A095-49B4-A241-BF86-8A52455C8469}" srcOrd="1" destOrd="0" presId="urn:microsoft.com/office/officeart/2018/5/layout/IconCircleLabelList"/>
    <dgm:cxn modelId="{FF75D074-8F91-164D-81D4-212B9271295F}" type="presParOf" srcId="{AC58DC09-C5E9-724F-8F95-D677E2AC8FF9}" destId="{38F2B737-1CDC-5B4B-B004-B3A89D6E5A02}" srcOrd="2" destOrd="0" presId="urn:microsoft.com/office/officeart/2018/5/layout/IconCircleLabelList"/>
    <dgm:cxn modelId="{1B1A68F1-26ED-2D48-8F71-F48F74B58DAF}" type="presParOf" srcId="{AC58DC09-C5E9-724F-8F95-D677E2AC8FF9}" destId="{B56C9C69-FC87-EF4A-AEC3-CD1CF4FECB2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B20E3-0E3B-4E4B-9ECE-B8F32F334FBB}">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Homework 7 due Date is Due by Midnight on 3/25.</a:t>
          </a:r>
          <a:br>
            <a:rPr lang="en-US" sz="1400" kern="1200"/>
          </a:br>
          <a:r>
            <a:rPr lang="en-US" sz="1400" kern="1200"/>
            <a:t>HW8 will be due 4/1.</a:t>
          </a:r>
        </a:p>
      </dsp:txBody>
      <dsp:txXfrm>
        <a:off x="3150" y="2433040"/>
        <a:ext cx="2250000" cy="720000"/>
      </dsp:txXfrm>
    </dsp:sp>
    <dsp:sp modelId="{8C06C4DA-D39A-0F4A-95EB-437191337F58}">
      <dsp:nvSpPr>
        <dsp:cNvPr id="0" name=""/>
        <dsp:cNvSpPr/>
      </dsp:nvSpPr>
      <dsp:spPr>
        <a:xfrm>
          <a:off x="308565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3378150" y="925540"/>
          <a:ext cx="787500" cy="787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264690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a:t>Quiz on Chapters 12-14 will be released soon, Due on Monday</a:t>
          </a:r>
        </a:p>
      </dsp:txBody>
      <dsp:txXfrm>
        <a:off x="2646900" y="2433040"/>
        <a:ext cx="2250000" cy="720000"/>
      </dsp:txXfrm>
    </dsp:sp>
    <dsp:sp modelId="{3614C10E-EA6A-4B4A-9BDF-2D4311A30337}">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6021900" y="92554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Sign-up Sheet for Project Option or Homework Option due tonight</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3/25/20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3/25/20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91630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63478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09563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notions such as </a:t>
            </a:r>
            <a:r>
              <a:rPr lang="en-US" sz="1200" i="1" kern="1200" dirty="0">
                <a:solidFill>
                  <a:schemeClr val="tx1"/>
                </a:solidFill>
                <a:effectLst/>
                <a:latin typeface="+mn-lt"/>
                <a:ea typeface="+mn-ea"/>
                <a:cs typeface="+mn-cs"/>
              </a:rPr>
              <a:t>subject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direct object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indirect object </a:t>
            </a:r>
            <a:r>
              <a:rPr lang="en-US" sz="1200" kern="1200" dirty="0">
                <a:solidFill>
                  <a:schemeClr val="tx1"/>
                </a:solidFill>
                <a:effectLst/>
                <a:latin typeface="+mn-lt"/>
                <a:ea typeface="+mn-ea"/>
                <a:cs typeface="+mn-cs"/>
              </a:rPr>
              <a:t>are examples of grammatical relations. In English these notions strongly correlate with both position in a sentence and constituent type and are therefore somewhat </a:t>
            </a:r>
            <a:endParaRPr lang="en-US" dirty="0"/>
          </a:p>
          <a:p>
            <a:r>
              <a:rPr lang="en-US" sz="1200" kern="1200" dirty="0">
                <a:solidFill>
                  <a:schemeClr val="tx1"/>
                </a:solidFill>
                <a:effectLst/>
                <a:latin typeface="+mn-lt"/>
                <a:ea typeface="+mn-ea"/>
                <a:cs typeface="+mn-cs"/>
              </a:rPr>
              <a:t>redundant with the kind of information found in phrase-structure trees. However, in </a:t>
            </a:r>
            <a:endParaRPr lang="en-US" dirty="0"/>
          </a:p>
          <a:p>
            <a:r>
              <a:rPr lang="en-US" sz="1200" kern="1200" dirty="0">
                <a:solidFill>
                  <a:schemeClr val="tx1"/>
                </a:solidFill>
                <a:effectLst/>
                <a:latin typeface="+mn-lt"/>
                <a:ea typeface="+mn-ea"/>
                <a:cs typeface="+mn-cs"/>
              </a:rPr>
              <a:t>more flexible languages the information encoded directly in these grammatical </a:t>
            </a:r>
            <a:r>
              <a:rPr lang="en-US" sz="1200" kern="1200" dirty="0" err="1">
                <a:solidFill>
                  <a:schemeClr val="tx1"/>
                </a:solidFill>
                <a:effectLst/>
                <a:latin typeface="+mn-lt"/>
                <a:ea typeface="+mn-ea"/>
                <a:cs typeface="+mn-cs"/>
              </a:rPr>
              <a:t>rela</a:t>
            </a:r>
            <a:r>
              <a:rPr lang="en-US" sz="1200" kern="1200" dirty="0">
                <a:solidFill>
                  <a:schemeClr val="tx1"/>
                </a:solidFill>
                <a:effectLst/>
                <a:latin typeface="+mn-lt"/>
                <a:ea typeface="+mn-ea"/>
                <a:cs typeface="+mn-cs"/>
              </a:rPr>
              <a:t>- </a:t>
            </a:r>
            <a:endParaRPr lang="en-US" dirty="0"/>
          </a:p>
          <a:p>
            <a:r>
              <a:rPr lang="en-US" sz="1200" b="0" kern="1200" dirty="0">
                <a:solidFill>
                  <a:schemeClr val="tx1"/>
                </a:solidFill>
                <a:effectLst/>
                <a:latin typeface="+mn-lt"/>
                <a:ea typeface="+mn-ea"/>
                <a:cs typeface="+mn-cs"/>
              </a:rPr>
              <a:t>Universal Dependencies </a:t>
            </a:r>
            <a:endParaRPr lang="en-US" dirty="0"/>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is critical since phrase-based constituent syntax provides little </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63380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30670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7802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3979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462836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Canonical form does complicate the task of semantic parsing. Our system must conclude that </a:t>
            </a:r>
            <a:r>
              <a:rPr lang="en-US" sz="1200" i="1" kern="1200" dirty="0">
                <a:solidFill>
                  <a:schemeClr val="tx1"/>
                </a:solidFill>
                <a:effectLst/>
                <a:latin typeface="+mn-lt"/>
                <a:ea typeface="+mn-ea"/>
                <a:cs typeface="+mn-cs"/>
              </a:rPr>
              <a:t>vegetarian fare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vegetarian dishes</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vegetarian food </a:t>
            </a:r>
            <a:r>
              <a:rPr lang="en-US" sz="1200" kern="1200" dirty="0">
                <a:solidFill>
                  <a:schemeClr val="tx1"/>
                </a:solidFill>
                <a:effectLst/>
                <a:latin typeface="+mn-lt"/>
                <a:ea typeface="+mn-ea"/>
                <a:cs typeface="+mn-cs"/>
              </a:rPr>
              <a:t>refer to the same thing, that </a:t>
            </a:r>
            <a:r>
              <a:rPr lang="en-US" sz="1200" i="1" kern="1200" dirty="0">
                <a:solidFill>
                  <a:schemeClr val="tx1"/>
                </a:solidFill>
                <a:effectLst/>
                <a:latin typeface="+mn-lt"/>
                <a:ea typeface="+mn-ea"/>
                <a:cs typeface="+mn-cs"/>
              </a:rPr>
              <a:t>having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serving </a:t>
            </a:r>
            <a:r>
              <a:rPr lang="en-US" sz="1200" kern="1200" dirty="0">
                <a:solidFill>
                  <a:schemeClr val="tx1"/>
                </a:solidFill>
                <a:effectLst/>
                <a:latin typeface="+mn-lt"/>
                <a:ea typeface="+mn-ea"/>
                <a:cs typeface="+mn-cs"/>
              </a:rPr>
              <a:t>are equivalent here, and that all these parse structures still lead to the same meaning representation.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247135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50713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10785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110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3/25/20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3/25/20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3/25/20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3/25/20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mputational-linguistics-class.org/homework/hypernyms/hypernyms.html" TargetMode="External"/><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emf"/><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2512401477"/>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7301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4787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1231576" y="2329934"/>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6581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8" name="TextBox 27">
            <a:extLst>
              <a:ext uri="{FF2B5EF4-FFF2-40B4-BE49-F238E27FC236}">
                <a16:creationId xmlns:a16="http://schemas.microsoft.com/office/drawing/2014/main" id="{B1ADB440-A9E2-E349-9570-91B53E396E32}"/>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7639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3481602"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899692"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5443065"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6B2B98F9-4870-5A41-9DF4-0997CC8803D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678563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95776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9500" y="233982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324313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478651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357570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D7E80C13-E05D-1D4A-96C3-EF1008A33AD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153309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3323905"/>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2705965"/>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252990"/>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3159883"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3941845"/>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sp>
        <p:nvSpPr>
          <p:cNvPr id="25" name="TextBox 24">
            <a:extLst>
              <a:ext uri="{FF2B5EF4-FFF2-40B4-BE49-F238E27FC236}">
                <a16:creationId xmlns:a16="http://schemas.microsoft.com/office/drawing/2014/main" id="{92608CF9-E2F9-5745-8B0E-34CC843880C0}"/>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29774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3454" y="4022029"/>
            <a:ext cx="976549" cy="553998"/>
          </a:xfrm>
          <a:prstGeom prst="rect">
            <a:avLst/>
          </a:prstGeom>
          <a:noFill/>
        </p:spPr>
        <p:txBody>
          <a:bodyPr wrap="none" rtlCol="0">
            <a:spAutoFit/>
          </a:bodyPr>
          <a:lstStyle/>
          <a:p>
            <a:r>
              <a:rPr lang="en-US" sz="3000" dirty="0"/>
              <a:t>Book</a:t>
            </a:r>
          </a:p>
        </p:txBody>
      </p:sp>
      <p:sp>
        <p:nvSpPr>
          <p:cNvPr id="7" name="TextBox 6">
            <a:extLst>
              <a:ext uri="{FF2B5EF4-FFF2-40B4-BE49-F238E27FC236}">
                <a16:creationId xmlns:a16="http://schemas.microsoft.com/office/drawing/2014/main" id="{B48DD781-638A-D84B-85C6-9D51A4752829}"/>
              </a:ext>
            </a:extLst>
          </p:cNvPr>
          <p:cNvSpPr txBox="1"/>
          <p:nvPr/>
        </p:nvSpPr>
        <p:spPr>
          <a:xfrm>
            <a:off x="1467379" y="3404089"/>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937772" y="2951114"/>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29455" y="4639969"/>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52561" y="5131135"/>
              <a:ext cx="73330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sp>
        <p:nvSpPr>
          <p:cNvPr id="30" name="TextBox 29">
            <a:extLst>
              <a:ext uri="{FF2B5EF4-FFF2-40B4-BE49-F238E27FC236}">
                <a16:creationId xmlns:a16="http://schemas.microsoft.com/office/drawing/2014/main" id="{A2568E14-CC63-6041-B439-9DA14D82C1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14569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583960" cy="369332"/>
          </a:xfrm>
          <a:prstGeom prst="rect">
            <a:avLst/>
          </a:prstGeom>
          <a:noFill/>
        </p:spPr>
        <p:txBody>
          <a:bodyPr wrap="none" rtlCol="0">
            <a:spAutoFit/>
          </a:bodyPr>
          <a:lstStyle/>
          <a:p>
            <a:r>
              <a:rPr lang="en-US" dirty="0"/>
              <a:t>Action: </a:t>
            </a:r>
            <a:r>
              <a:rPr lang="en-US" b="1" dirty="0" err="1"/>
              <a:t>LeftArc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sp>
        <p:nvSpPr>
          <p:cNvPr id="33" name="TextBox 32">
            <a:extLst>
              <a:ext uri="{FF2B5EF4-FFF2-40B4-BE49-F238E27FC236}">
                <a16:creationId xmlns:a16="http://schemas.microsoft.com/office/drawing/2014/main" id="{D3865401-7454-3446-AADA-961B91FAE45A}"/>
              </a:ext>
            </a:extLst>
          </p:cNvPr>
          <p:cNvSpPr txBox="1"/>
          <p:nvPr/>
        </p:nvSpPr>
        <p:spPr>
          <a:xfrm>
            <a:off x="1160412" y="3547368"/>
            <a:ext cx="976549" cy="553998"/>
          </a:xfrm>
          <a:prstGeom prst="rect">
            <a:avLst/>
          </a:prstGeom>
          <a:noFill/>
        </p:spPr>
        <p:txBody>
          <a:bodyPr wrap="none" rtlCol="0">
            <a:spAutoFit/>
          </a:bodyPr>
          <a:lstStyle/>
          <a:p>
            <a:r>
              <a:rPr lang="en-US" sz="3000" dirty="0"/>
              <a:t>Book</a:t>
            </a:r>
          </a:p>
        </p:txBody>
      </p:sp>
      <p:sp>
        <p:nvSpPr>
          <p:cNvPr id="34" name="TextBox 33">
            <a:extLst>
              <a:ext uri="{FF2B5EF4-FFF2-40B4-BE49-F238E27FC236}">
                <a16:creationId xmlns:a16="http://schemas.microsoft.com/office/drawing/2014/main" id="{E04D1C6C-3E1C-E942-972F-3029988C11B8}"/>
              </a:ext>
            </a:extLst>
          </p:cNvPr>
          <p:cNvSpPr txBox="1"/>
          <p:nvPr/>
        </p:nvSpPr>
        <p:spPr>
          <a:xfrm>
            <a:off x="1444337" y="2929428"/>
            <a:ext cx="369012" cy="553998"/>
          </a:xfrm>
          <a:prstGeom prst="rect">
            <a:avLst/>
          </a:prstGeom>
          <a:noFill/>
        </p:spPr>
        <p:txBody>
          <a:bodyPr wrap="none" rtlCol="0">
            <a:spAutoFit/>
          </a:bodyPr>
          <a:lstStyle/>
          <a:p>
            <a:r>
              <a:rPr lang="en-US" sz="3000" dirty="0"/>
              <a:t>a</a:t>
            </a:r>
          </a:p>
        </p:txBody>
      </p:sp>
      <p:sp>
        <p:nvSpPr>
          <p:cNvPr id="36" name="TextBox 35">
            <a:extLst>
              <a:ext uri="{FF2B5EF4-FFF2-40B4-BE49-F238E27FC236}">
                <a16:creationId xmlns:a16="http://schemas.microsoft.com/office/drawing/2014/main" id="{CD4676FA-05E1-AC44-B813-9593E358EA79}"/>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7" name="TextBox 36">
            <a:extLst>
              <a:ext uri="{FF2B5EF4-FFF2-40B4-BE49-F238E27FC236}">
                <a16:creationId xmlns:a16="http://schemas.microsoft.com/office/drawing/2014/main" id="{4CC8E254-D74E-8A47-9191-1EBED93E5B3A}"/>
              </a:ext>
            </a:extLst>
          </p:cNvPr>
          <p:cNvSpPr txBox="1"/>
          <p:nvPr/>
        </p:nvSpPr>
        <p:spPr>
          <a:xfrm>
            <a:off x="1206413" y="4165308"/>
            <a:ext cx="920573" cy="553998"/>
          </a:xfrm>
          <a:prstGeom prst="rect">
            <a:avLst/>
          </a:prstGeom>
          <a:noFill/>
        </p:spPr>
        <p:txBody>
          <a:bodyPr wrap="none" rtlCol="0">
            <a:spAutoFit/>
          </a:bodyPr>
          <a:lstStyle/>
          <a:p>
            <a:r>
              <a:rPr lang="en-US" sz="3000" dirty="0"/>
              <a:t>Root</a:t>
            </a:r>
          </a:p>
        </p:txBody>
      </p:sp>
      <p:sp>
        <p:nvSpPr>
          <p:cNvPr id="38" name="TextBox 37">
            <a:extLst>
              <a:ext uri="{FF2B5EF4-FFF2-40B4-BE49-F238E27FC236}">
                <a16:creationId xmlns:a16="http://schemas.microsoft.com/office/drawing/2014/main" id="{76F3281A-F053-974C-AC59-B77AEC2193EC}"/>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834622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righ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154538" y="2895600"/>
            <a:ext cx="976549" cy="553998"/>
          </a:xfrm>
          <a:prstGeom prst="rect">
            <a:avLst/>
          </a:prstGeom>
          <a:noFill/>
        </p:spPr>
        <p:txBody>
          <a:bodyPr wrap="none" rtlCol="0">
            <a:spAutoFit/>
          </a:bodyPr>
          <a:lstStyle/>
          <a:p>
            <a:r>
              <a:rPr lang="en-US" sz="3000" dirty="0"/>
              <a:t>Book</a:t>
            </a:r>
          </a:p>
        </p:txBody>
      </p:sp>
      <p:sp>
        <p:nvSpPr>
          <p:cNvPr id="38" name="TextBox 37">
            <a:extLst>
              <a:ext uri="{FF2B5EF4-FFF2-40B4-BE49-F238E27FC236}">
                <a16:creationId xmlns:a16="http://schemas.microsoft.com/office/drawing/2014/main" id="{931FE8A5-FB39-974E-AECD-1F5B14737228}"/>
              </a:ext>
            </a:extLst>
          </p:cNvPr>
          <p:cNvSpPr txBox="1"/>
          <p:nvPr/>
        </p:nvSpPr>
        <p:spPr>
          <a:xfrm>
            <a:off x="1158993" y="2341602"/>
            <a:ext cx="985783" cy="553998"/>
          </a:xfrm>
          <a:prstGeom prst="rect">
            <a:avLst/>
          </a:prstGeom>
          <a:noFill/>
        </p:spPr>
        <p:txBody>
          <a:bodyPr wrap="none" rtlCol="0">
            <a:spAutoFit/>
          </a:bodyPr>
          <a:lstStyle/>
          <a:p>
            <a:r>
              <a:rPr lang="en-US" sz="3000" dirty="0"/>
              <a:t>flight</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00539" y="3513540"/>
            <a:ext cx="920573" cy="553998"/>
          </a:xfrm>
          <a:prstGeom prst="rect">
            <a:avLst/>
          </a:prstGeom>
          <a:noFill/>
        </p:spPr>
        <p:txBody>
          <a:bodyPr wrap="none" rtlCol="0">
            <a:spAutoFit/>
          </a:bodyPr>
          <a:lstStyle/>
          <a:p>
            <a:r>
              <a:rPr lang="en-US" sz="3000" dirty="0"/>
              <a:t>Root</a:t>
            </a:r>
          </a:p>
        </p:txBody>
      </p:sp>
      <p:sp>
        <p:nvSpPr>
          <p:cNvPr id="40" name="TextBox 39">
            <a:extLst>
              <a:ext uri="{FF2B5EF4-FFF2-40B4-BE49-F238E27FC236}">
                <a16:creationId xmlns:a16="http://schemas.microsoft.com/office/drawing/2014/main" id="{3422AC6D-B188-7D4B-9C26-E2CBA788DCB7}"/>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16845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714957" cy="369332"/>
          </a:xfrm>
          <a:prstGeom prst="rect">
            <a:avLst/>
          </a:prstGeom>
          <a:noFill/>
        </p:spPr>
        <p:txBody>
          <a:bodyPr wrap="none" rtlCol="0">
            <a:spAutoFit/>
          </a:bodyPr>
          <a:lstStyle/>
          <a:p>
            <a:r>
              <a:rPr lang="en-US" dirty="0"/>
              <a:t>Action: </a:t>
            </a:r>
            <a:r>
              <a:rPr lang="en-US" b="1" dirty="0" err="1"/>
              <a:t>RightArc</a:t>
            </a:r>
            <a:endParaRPr lang="en-US" b="1" dirty="0"/>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6" name="TextBox 35">
            <a:extLst>
              <a:ext uri="{FF2B5EF4-FFF2-40B4-BE49-F238E27FC236}">
                <a16:creationId xmlns:a16="http://schemas.microsoft.com/office/drawing/2014/main" id="{73E194B5-88C4-BF4A-91ED-6A7122501374}"/>
              </a:ext>
            </a:extLst>
          </p:cNvPr>
          <p:cNvSpPr txBox="1"/>
          <p:nvPr/>
        </p:nvSpPr>
        <p:spPr>
          <a:xfrm>
            <a:off x="1202498" y="2394444"/>
            <a:ext cx="976549" cy="553998"/>
          </a:xfrm>
          <a:prstGeom prst="rect">
            <a:avLst/>
          </a:prstGeom>
          <a:noFill/>
        </p:spPr>
        <p:txBody>
          <a:bodyPr wrap="none" rtlCol="0">
            <a:spAutoFit/>
          </a:bodyPr>
          <a:lstStyle/>
          <a:p>
            <a:r>
              <a:rPr lang="en-US" sz="3000" dirty="0"/>
              <a:t>Book</a:t>
            </a:r>
          </a:p>
        </p:txBody>
      </p:sp>
      <p:sp>
        <p:nvSpPr>
          <p:cNvPr id="39" name="TextBox 38">
            <a:extLst>
              <a:ext uri="{FF2B5EF4-FFF2-40B4-BE49-F238E27FC236}">
                <a16:creationId xmlns:a16="http://schemas.microsoft.com/office/drawing/2014/main" id="{8E23AC46-BA6F-5541-8C37-C44BB6FE09F9}"/>
              </a:ext>
            </a:extLst>
          </p:cNvPr>
          <p:cNvSpPr txBox="1"/>
          <p:nvPr/>
        </p:nvSpPr>
        <p:spPr>
          <a:xfrm>
            <a:off x="1248499" y="3012384"/>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546474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412566" cy="369332"/>
          </a:xfrm>
          <a:prstGeom prst="rect">
            <a:avLst/>
          </a:prstGeom>
          <a:noFill/>
        </p:spPr>
        <p:txBody>
          <a:bodyPr wrap="none" rtlCol="0">
            <a:spAutoFit/>
          </a:bodyPr>
          <a:lstStyle/>
          <a:p>
            <a:r>
              <a:rPr lang="en-US" dirty="0"/>
              <a:t>Action: </a:t>
            </a:r>
            <a:r>
              <a:rPr lang="en-US" b="1" dirty="0"/>
              <a:t>Done</a:t>
            </a:r>
          </a:p>
        </p:txBody>
      </p:sp>
      <p:grpSp>
        <p:nvGrpSpPr>
          <p:cNvPr id="24" name="Group 23">
            <a:extLst>
              <a:ext uri="{FF2B5EF4-FFF2-40B4-BE49-F238E27FC236}">
                <a16:creationId xmlns:a16="http://schemas.microsoft.com/office/drawing/2014/main" id="{AF7029CF-940C-164C-BC66-D80F6F3FF7F0}"/>
              </a:ext>
            </a:extLst>
          </p:cNvPr>
          <p:cNvGrpSpPr/>
          <p:nvPr/>
        </p:nvGrpSpPr>
        <p:grpSpPr>
          <a:xfrm>
            <a:off x="2738336" y="5005406"/>
            <a:ext cx="851830" cy="663604"/>
            <a:chOff x="2738336" y="5005406"/>
            <a:chExt cx="851830" cy="663604"/>
          </a:xfrm>
        </p:grpSpPr>
        <p:cxnSp>
          <p:nvCxnSpPr>
            <p:cNvPr id="4" name="Curved Connector 3">
              <a:extLst>
                <a:ext uri="{FF2B5EF4-FFF2-40B4-BE49-F238E27FC236}">
                  <a16:creationId xmlns:a16="http://schemas.microsoft.com/office/drawing/2014/main" id="{646352A3-B0A4-3D48-BFDE-34DCD83F7FE9}"/>
                </a:ext>
              </a:extLst>
            </p:cNvPr>
            <p:cNvCxnSpPr>
              <a:cxnSpLocks/>
              <a:stCxn id="13" idx="0"/>
              <a:endCxn id="14" idx="0"/>
            </p:cNvCxnSpPr>
            <p:nvPr/>
          </p:nvCxnSpPr>
          <p:spPr>
            <a:xfrm rot="5400000" flipH="1" flipV="1">
              <a:off x="3157901" y="5236745"/>
              <a:ext cx="12700" cy="851830"/>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A5D506-8AA2-3A4C-BA7A-42E47F7C9266}"/>
                </a:ext>
              </a:extLst>
            </p:cNvPr>
            <p:cNvSpPr txBox="1"/>
            <p:nvPr/>
          </p:nvSpPr>
          <p:spPr>
            <a:xfrm>
              <a:off x="2869939" y="5005406"/>
              <a:ext cx="588623" cy="400110"/>
            </a:xfrm>
            <a:prstGeom prst="rect">
              <a:avLst/>
            </a:prstGeom>
            <a:noFill/>
          </p:spPr>
          <p:txBody>
            <a:bodyPr wrap="none" rtlCol="0">
              <a:spAutoFit/>
            </a:bodyPr>
            <a:lstStyle/>
            <a:p>
              <a:r>
                <a:rPr lang="en-US" sz="2000" b="1" dirty="0" err="1">
                  <a:solidFill>
                    <a:schemeClr val="accent1"/>
                  </a:solidFill>
                </a:rPr>
                <a:t>iobj</a:t>
              </a:r>
              <a:endParaRPr lang="en-US" sz="2000" b="1" dirty="0">
                <a:solidFill>
                  <a:schemeClr val="accent1"/>
                </a:solidFill>
              </a:endParaRPr>
            </a:p>
          </p:txBody>
        </p:sp>
      </p:grpSp>
      <p:grpSp>
        <p:nvGrpSpPr>
          <p:cNvPr id="25" name="Group 24">
            <a:extLst>
              <a:ext uri="{FF2B5EF4-FFF2-40B4-BE49-F238E27FC236}">
                <a16:creationId xmlns:a16="http://schemas.microsoft.com/office/drawing/2014/main" id="{321428F7-5B90-AF47-82EE-19CBABA86D7B}"/>
              </a:ext>
            </a:extLst>
          </p:cNvPr>
          <p:cNvGrpSpPr/>
          <p:nvPr/>
        </p:nvGrpSpPr>
        <p:grpSpPr>
          <a:xfrm>
            <a:off x="5150903" y="4999388"/>
            <a:ext cx="1284296" cy="669622"/>
            <a:chOff x="2479039" y="5131135"/>
            <a:chExt cx="1284296" cy="669622"/>
          </a:xfrm>
        </p:grpSpPr>
        <p:cxnSp>
          <p:nvCxnSpPr>
            <p:cNvPr id="28" name="Curved Connector 27">
              <a:extLst>
                <a:ext uri="{FF2B5EF4-FFF2-40B4-BE49-F238E27FC236}">
                  <a16:creationId xmlns:a16="http://schemas.microsoft.com/office/drawing/2014/main" id="{A088B2C9-3060-0F4F-96C3-DC41F57F8F7B}"/>
                </a:ext>
              </a:extLst>
            </p:cNvPr>
            <p:cNvCxnSpPr>
              <a:cxnSpLocks/>
              <a:stCxn id="17" idx="0"/>
              <a:endCxn id="16" idx="0"/>
            </p:cNvCxnSpPr>
            <p:nvPr/>
          </p:nvCxnSpPr>
          <p:spPr>
            <a:xfrm rot="16200000" flipV="1">
              <a:off x="3114837" y="5152259"/>
              <a:ext cx="12700" cy="1284296"/>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2E1148-BC8C-1948-8498-14E56BF42084}"/>
                </a:ext>
              </a:extLst>
            </p:cNvPr>
            <p:cNvSpPr txBox="1"/>
            <p:nvPr/>
          </p:nvSpPr>
          <p:spPr>
            <a:xfrm>
              <a:off x="2515896" y="5131135"/>
              <a:ext cx="806631" cy="400110"/>
            </a:xfrm>
            <a:prstGeom prst="rect">
              <a:avLst/>
            </a:prstGeom>
            <a:noFill/>
          </p:spPr>
          <p:txBody>
            <a:bodyPr wrap="none" rtlCol="0">
              <a:spAutoFit/>
            </a:bodyPr>
            <a:lstStyle/>
            <a:p>
              <a:r>
                <a:rPr lang="en-US" sz="2000" b="1" dirty="0" err="1">
                  <a:solidFill>
                    <a:schemeClr val="accent1"/>
                  </a:solidFill>
                </a:rPr>
                <a:t>nmod</a:t>
              </a:r>
              <a:endParaRPr lang="en-US" sz="2000" b="1" dirty="0">
                <a:solidFill>
                  <a:schemeClr val="accent1"/>
                </a:solidFill>
              </a:endParaRPr>
            </a:p>
          </p:txBody>
        </p:sp>
      </p:grpSp>
      <p:grpSp>
        <p:nvGrpSpPr>
          <p:cNvPr id="30" name="Group 29">
            <a:extLst>
              <a:ext uri="{FF2B5EF4-FFF2-40B4-BE49-F238E27FC236}">
                <a16:creationId xmlns:a16="http://schemas.microsoft.com/office/drawing/2014/main" id="{E48D2F51-0D81-DD4B-9536-0BD008E81140}"/>
              </a:ext>
            </a:extLst>
          </p:cNvPr>
          <p:cNvGrpSpPr/>
          <p:nvPr/>
        </p:nvGrpSpPr>
        <p:grpSpPr>
          <a:xfrm>
            <a:off x="4165350" y="4558088"/>
            <a:ext cx="2269849" cy="1110922"/>
            <a:chOff x="1390015" y="5439579"/>
            <a:chExt cx="2269849" cy="1110922"/>
          </a:xfrm>
        </p:grpSpPr>
        <p:cxnSp>
          <p:nvCxnSpPr>
            <p:cNvPr id="31" name="Curved Connector 30">
              <a:extLst>
                <a:ext uri="{FF2B5EF4-FFF2-40B4-BE49-F238E27FC236}">
                  <a16:creationId xmlns:a16="http://schemas.microsoft.com/office/drawing/2014/main" id="{C5116896-4CD4-844A-B65A-7DDAA0D4F2CE}"/>
                </a:ext>
              </a:extLst>
            </p:cNvPr>
            <p:cNvCxnSpPr>
              <a:cxnSpLocks/>
              <a:stCxn id="17" idx="0"/>
              <a:endCxn id="15" idx="0"/>
            </p:cNvCxnSpPr>
            <p:nvPr/>
          </p:nvCxnSpPr>
          <p:spPr>
            <a:xfrm rot="16200000" flipV="1">
              <a:off x="2518590" y="5409226"/>
              <a:ext cx="12700" cy="2269849"/>
            </a:xfrm>
            <a:prstGeom prst="curvedConnector3">
              <a:avLst>
                <a:gd name="adj1" fmla="val 71538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E12B058-0E45-E443-B42E-3EAC910EE022}"/>
                </a:ext>
              </a:extLst>
            </p:cNvPr>
            <p:cNvSpPr txBox="1"/>
            <p:nvPr/>
          </p:nvSpPr>
          <p:spPr>
            <a:xfrm>
              <a:off x="1527264" y="5439579"/>
              <a:ext cx="538802" cy="400110"/>
            </a:xfrm>
            <a:prstGeom prst="rect">
              <a:avLst/>
            </a:prstGeom>
            <a:noFill/>
          </p:spPr>
          <p:txBody>
            <a:bodyPr wrap="none" rtlCol="0">
              <a:spAutoFit/>
            </a:bodyPr>
            <a:lstStyle/>
            <a:p>
              <a:r>
                <a:rPr lang="en-US" sz="2000" b="1" dirty="0">
                  <a:solidFill>
                    <a:schemeClr val="accent1"/>
                  </a:solidFill>
                </a:rPr>
                <a:t>det</a:t>
              </a:r>
            </a:p>
          </p:txBody>
        </p:sp>
      </p:grpSp>
      <p:grpSp>
        <p:nvGrpSpPr>
          <p:cNvPr id="33" name="Group 32">
            <a:extLst>
              <a:ext uri="{FF2B5EF4-FFF2-40B4-BE49-F238E27FC236}">
                <a16:creationId xmlns:a16="http://schemas.microsoft.com/office/drawing/2014/main" id="{5FEAA35F-A6D2-F644-9E86-34D29046A370}"/>
              </a:ext>
            </a:extLst>
          </p:cNvPr>
          <p:cNvGrpSpPr/>
          <p:nvPr/>
        </p:nvGrpSpPr>
        <p:grpSpPr>
          <a:xfrm>
            <a:off x="2738335" y="4219051"/>
            <a:ext cx="3696863" cy="1449960"/>
            <a:chOff x="2585935" y="4066651"/>
            <a:chExt cx="3696863" cy="1449960"/>
          </a:xfrm>
        </p:grpSpPr>
        <p:cxnSp>
          <p:nvCxnSpPr>
            <p:cNvPr id="34" name="Curved Connector 33">
              <a:extLst>
                <a:ext uri="{FF2B5EF4-FFF2-40B4-BE49-F238E27FC236}">
                  <a16:creationId xmlns:a16="http://schemas.microsoft.com/office/drawing/2014/main" id="{59FEB4A5-7E64-8B4C-B527-D90047069B6C}"/>
                </a:ext>
              </a:extLst>
            </p:cNvPr>
            <p:cNvCxnSpPr>
              <a:cxnSpLocks/>
              <a:stCxn id="13" idx="0"/>
              <a:endCxn id="17" idx="0"/>
            </p:cNvCxnSpPr>
            <p:nvPr/>
          </p:nvCxnSpPr>
          <p:spPr>
            <a:xfrm rot="5400000" flipH="1" flipV="1">
              <a:off x="4428017" y="3661829"/>
              <a:ext cx="12700" cy="3696863"/>
            </a:xfrm>
            <a:prstGeom prst="curvedConnector3">
              <a:avLst>
                <a:gd name="adj1" fmla="val 1195384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76C3A1-FAAC-B64D-BBA6-2481FA22F3F6}"/>
                </a:ext>
              </a:extLst>
            </p:cNvPr>
            <p:cNvSpPr txBox="1"/>
            <p:nvPr/>
          </p:nvSpPr>
          <p:spPr>
            <a:xfrm>
              <a:off x="2717539" y="4066651"/>
              <a:ext cx="663964" cy="400110"/>
            </a:xfrm>
            <a:prstGeom prst="rect">
              <a:avLst/>
            </a:prstGeom>
            <a:noFill/>
          </p:spPr>
          <p:txBody>
            <a:bodyPr wrap="none" rtlCol="0">
              <a:spAutoFit/>
            </a:bodyPr>
            <a:lstStyle/>
            <a:p>
              <a:r>
                <a:rPr lang="en-US" sz="2000" b="1" dirty="0" err="1">
                  <a:solidFill>
                    <a:schemeClr val="accent1"/>
                  </a:solidFill>
                </a:rPr>
                <a:t>dobj</a:t>
              </a:r>
              <a:endParaRPr lang="en-US" sz="2000" b="1" dirty="0">
                <a:solidFill>
                  <a:schemeClr val="accent1"/>
                </a:solidFill>
              </a:endParaRPr>
            </a:p>
          </p:txBody>
        </p:sp>
      </p:grpSp>
      <p:sp>
        <p:nvSpPr>
          <p:cNvPr id="39" name="TextBox 38">
            <a:extLst>
              <a:ext uri="{FF2B5EF4-FFF2-40B4-BE49-F238E27FC236}">
                <a16:creationId xmlns:a16="http://schemas.microsoft.com/office/drawing/2014/main" id="{8E23AC46-BA6F-5541-8C37-C44BB6FE09F9}"/>
              </a:ext>
            </a:extLst>
          </p:cNvPr>
          <p:cNvSpPr txBox="1"/>
          <p:nvPr/>
        </p:nvSpPr>
        <p:spPr>
          <a:xfrm>
            <a:off x="1248499" y="2341602"/>
            <a:ext cx="920573" cy="553998"/>
          </a:xfrm>
          <a:prstGeom prst="rect">
            <a:avLst/>
          </a:prstGeom>
          <a:noFill/>
        </p:spPr>
        <p:txBody>
          <a:bodyPr wrap="none" rtlCol="0">
            <a:spAutoFit/>
          </a:bodyPr>
          <a:lstStyle/>
          <a:p>
            <a:r>
              <a:rPr lang="en-US" sz="3000" dirty="0"/>
              <a:t>Root</a:t>
            </a:r>
          </a:p>
        </p:txBody>
      </p:sp>
      <p:sp>
        <p:nvSpPr>
          <p:cNvPr id="37" name="TextBox 36">
            <a:extLst>
              <a:ext uri="{FF2B5EF4-FFF2-40B4-BE49-F238E27FC236}">
                <a16:creationId xmlns:a16="http://schemas.microsoft.com/office/drawing/2014/main" id="{BD92A018-ED2C-5742-9D47-11190EDBA27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grpSp>
        <p:nvGrpSpPr>
          <p:cNvPr id="40" name="Group 39">
            <a:extLst>
              <a:ext uri="{FF2B5EF4-FFF2-40B4-BE49-F238E27FC236}">
                <a16:creationId xmlns:a16="http://schemas.microsoft.com/office/drawing/2014/main" id="{896D3B8F-0BEA-FD4A-B283-5F5BEB8E2DC8}"/>
              </a:ext>
            </a:extLst>
          </p:cNvPr>
          <p:cNvGrpSpPr/>
          <p:nvPr/>
        </p:nvGrpSpPr>
        <p:grpSpPr>
          <a:xfrm>
            <a:off x="1666950" y="4958198"/>
            <a:ext cx="1071385" cy="710813"/>
            <a:chOff x="2718777" y="5005406"/>
            <a:chExt cx="1071385" cy="710813"/>
          </a:xfrm>
        </p:grpSpPr>
        <p:cxnSp>
          <p:nvCxnSpPr>
            <p:cNvPr id="41" name="Curved Connector 40">
              <a:extLst>
                <a:ext uri="{FF2B5EF4-FFF2-40B4-BE49-F238E27FC236}">
                  <a16:creationId xmlns:a16="http://schemas.microsoft.com/office/drawing/2014/main" id="{7F0DE57A-149F-2D4D-AFF2-A4ED12DA9D8D}"/>
                </a:ext>
              </a:extLst>
            </p:cNvPr>
            <p:cNvCxnSpPr>
              <a:cxnSpLocks/>
              <a:stCxn id="37" idx="0"/>
              <a:endCxn id="13" idx="0"/>
            </p:cNvCxnSpPr>
            <p:nvPr/>
          </p:nvCxnSpPr>
          <p:spPr>
            <a:xfrm rot="5400000" flipH="1" flipV="1">
              <a:off x="3248120" y="5174176"/>
              <a:ext cx="12700" cy="1071385"/>
            </a:xfrm>
            <a:prstGeom prst="curvedConnector3">
              <a:avLst>
                <a:gd name="adj1" fmla="val 180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2A467BD-99D8-974B-A16D-28BE29B25907}"/>
                </a:ext>
              </a:extLst>
            </p:cNvPr>
            <p:cNvSpPr txBox="1"/>
            <p:nvPr/>
          </p:nvSpPr>
          <p:spPr>
            <a:xfrm>
              <a:off x="2869939" y="5005406"/>
              <a:ext cx="636777" cy="400110"/>
            </a:xfrm>
            <a:prstGeom prst="rect">
              <a:avLst/>
            </a:prstGeom>
            <a:noFill/>
          </p:spPr>
          <p:txBody>
            <a:bodyPr wrap="none" rtlCol="0">
              <a:spAutoFit/>
            </a:bodyPr>
            <a:lstStyle/>
            <a:p>
              <a:r>
                <a:rPr lang="en-US" sz="2000" b="1" dirty="0">
                  <a:solidFill>
                    <a:schemeClr val="accent1"/>
                  </a:solidFill>
                </a:rPr>
                <a:t>root</a:t>
              </a:r>
            </a:p>
          </p:txBody>
        </p:sp>
      </p:grpSp>
    </p:spTree>
    <p:extLst>
      <p:ext uri="{BB962C8B-B14F-4D97-AF65-F5344CB8AC3E}">
        <p14:creationId xmlns:p14="http://schemas.microsoft.com/office/powerpoint/2010/main" val="103819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72B-B49C-4B40-B8C9-AB8E9699AEC3}"/>
              </a:ext>
            </a:extLst>
          </p:cNvPr>
          <p:cNvSpPr>
            <a:spLocks noGrp="1"/>
          </p:cNvSpPr>
          <p:nvPr>
            <p:ph type="title"/>
          </p:nvPr>
        </p:nvSpPr>
        <p:spPr/>
        <p:txBody>
          <a:bodyPr/>
          <a:lstStyle/>
          <a:p>
            <a:r>
              <a:rPr lang="en-US" dirty="0"/>
              <a:t>Running time</a:t>
            </a:r>
          </a:p>
        </p:txBody>
      </p:sp>
      <p:sp>
        <p:nvSpPr>
          <p:cNvPr id="3" name="Content Placeholder 2">
            <a:extLst>
              <a:ext uri="{FF2B5EF4-FFF2-40B4-BE49-F238E27FC236}">
                <a16:creationId xmlns:a16="http://schemas.microsoft.com/office/drawing/2014/main" id="{206287C0-9A34-6041-996E-971609412A01}"/>
              </a:ext>
            </a:extLst>
          </p:cNvPr>
          <p:cNvSpPr>
            <a:spLocks noGrp="1"/>
          </p:cNvSpPr>
          <p:nvPr>
            <p:ph idx="1"/>
          </p:nvPr>
        </p:nvSpPr>
        <p:spPr/>
        <p:txBody>
          <a:bodyPr/>
          <a:lstStyle/>
          <a:p>
            <a:r>
              <a:rPr lang="en-US" dirty="0"/>
              <a:t>The transition-based parser takes a single pass through the input sentence.  It places each word on the stack exactly ones, and pops each word exactly once.</a:t>
            </a:r>
          </a:p>
          <a:p>
            <a:r>
              <a:rPr lang="en-US" dirty="0"/>
              <a:t>The running time is therefore O(N), for sentence length of N.</a:t>
            </a:r>
          </a:p>
          <a:p>
            <a:r>
              <a:rPr lang="en-US" dirty="0"/>
              <a:t>The algorithm is </a:t>
            </a:r>
            <a:r>
              <a:rPr lang="en-US" b="1" dirty="0"/>
              <a:t>greedy</a:t>
            </a:r>
            <a:r>
              <a:rPr lang="en-US" dirty="0"/>
              <a:t> and makes its best prediction for which </a:t>
            </a:r>
            <a:r>
              <a:rPr lang="en-US" b="1" dirty="0"/>
              <a:t>operation</a:t>
            </a:r>
            <a:r>
              <a:rPr lang="en-US" dirty="0"/>
              <a:t> should be take at each time step.  </a:t>
            </a:r>
          </a:p>
          <a:p>
            <a:r>
              <a:rPr lang="en-US" dirty="0"/>
              <a:t>How does it decide between the 3 options?  The Oracle</a:t>
            </a:r>
          </a:p>
          <a:p>
            <a:r>
              <a:rPr lang="en-US" dirty="0"/>
              <a:t> </a:t>
            </a:r>
          </a:p>
        </p:txBody>
      </p:sp>
    </p:spTree>
    <p:extLst>
      <p:ext uri="{BB962C8B-B14F-4D97-AF65-F5344CB8AC3E}">
        <p14:creationId xmlns:p14="http://schemas.microsoft.com/office/powerpoint/2010/main" val="106141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Review: Dependency</a:t>
            </a:r>
            <a:br>
              <a:rPr lang="en-US" dirty="0">
                <a:solidFill>
                  <a:srgbClr val="C00000"/>
                </a:solidFill>
              </a:rPr>
            </a:br>
            <a:r>
              <a:rPr lang="en-US" dirty="0">
                <a:solidFill>
                  <a:srgbClr val="C00000"/>
                </a:solidFill>
              </a:rPr>
              <a:t>Parsing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15</a:t>
            </a:r>
          </a:p>
        </p:txBody>
      </p:sp>
    </p:spTree>
    <p:extLst>
      <p:ext uri="{BB962C8B-B14F-4D97-AF65-F5344CB8AC3E}">
        <p14:creationId xmlns:p14="http://schemas.microsoft.com/office/powerpoint/2010/main" val="65790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C77B-B781-684B-93D0-451B601F591A}"/>
              </a:ext>
            </a:extLst>
          </p:cNvPr>
          <p:cNvSpPr>
            <a:spLocks noGrp="1"/>
          </p:cNvSpPr>
          <p:nvPr>
            <p:ph type="title"/>
          </p:nvPr>
        </p:nvSpPr>
        <p:spPr/>
        <p:txBody>
          <a:bodyPr/>
          <a:lstStyle/>
          <a:p>
            <a:r>
              <a:rPr lang="en-US" dirty="0"/>
              <a:t>Creating the Oracle</a:t>
            </a:r>
          </a:p>
        </p:txBody>
      </p:sp>
      <p:sp>
        <p:nvSpPr>
          <p:cNvPr id="3" name="Content Placeholder 2">
            <a:extLst>
              <a:ext uri="{FF2B5EF4-FFF2-40B4-BE49-F238E27FC236}">
                <a16:creationId xmlns:a16="http://schemas.microsoft.com/office/drawing/2014/main" id="{BC9C10C8-7F67-B047-A621-304A2C46C4CA}"/>
              </a:ext>
            </a:extLst>
          </p:cNvPr>
          <p:cNvSpPr>
            <a:spLocks noGrp="1"/>
          </p:cNvSpPr>
          <p:nvPr>
            <p:ph idx="1"/>
          </p:nvPr>
        </p:nvSpPr>
        <p:spPr>
          <a:xfrm>
            <a:off x="822959" y="1845734"/>
            <a:ext cx="7543801" cy="4174066"/>
          </a:xfrm>
        </p:spPr>
        <p:txBody>
          <a:bodyPr>
            <a:normAutofit lnSpcReduction="10000"/>
          </a:bodyPr>
          <a:lstStyle/>
          <a:p>
            <a:r>
              <a:rPr lang="en-US" dirty="0"/>
              <a:t>SOTA transition-based systems use supervised machine learning methods to train classifiers that play the role of the </a:t>
            </a:r>
            <a:r>
              <a:rPr lang="en-US" b="1" dirty="0"/>
              <a:t>oracle, </a:t>
            </a:r>
            <a:r>
              <a:rPr lang="en-US" dirty="0"/>
              <a:t>which takes in as input a configuration and returns as output a transition operator.</a:t>
            </a:r>
          </a:p>
          <a:p>
            <a:endParaRPr lang="en-US" b="1" dirty="0">
              <a:solidFill>
                <a:schemeClr val="accent1">
                  <a:lumMod val="75000"/>
                </a:schemeClr>
              </a:solidFill>
            </a:endParaRPr>
          </a:p>
          <a:p>
            <a:r>
              <a:rPr lang="en-US" b="1" dirty="0">
                <a:solidFill>
                  <a:srgbClr val="C00000"/>
                </a:solidFill>
              </a:rPr>
              <a:t>Problem: </a:t>
            </a:r>
            <a:r>
              <a:rPr lang="en-US" b="1" dirty="0">
                <a:solidFill>
                  <a:schemeClr val="tx1">
                    <a:lumMod val="85000"/>
                    <a:lumOff val="15000"/>
                  </a:schemeClr>
                </a:solidFill>
              </a:rPr>
              <a:t>What about the training data? </a:t>
            </a:r>
            <a:r>
              <a:rPr lang="en-US" dirty="0">
                <a:solidFill>
                  <a:schemeClr val="tx1">
                    <a:lumMod val="85000"/>
                    <a:lumOff val="15000"/>
                  </a:schemeClr>
                </a:solidFill>
              </a:rPr>
              <a:t>To train the oracle, we need configurations paired with transition operators, which aren’t provided by the Treebanks…</a:t>
            </a:r>
            <a:endParaRPr lang="en-US" b="1" dirty="0">
              <a:solidFill>
                <a:schemeClr val="accent1">
                  <a:lumMod val="75000"/>
                </a:schemeClr>
              </a:solidFill>
            </a:endParaRPr>
          </a:p>
          <a:p>
            <a:r>
              <a:rPr lang="en-US" b="1" dirty="0">
                <a:solidFill>
                  <a:srgbClr val="008000"/>
                </a:solidFill>
              </a:rPr>
              <a:t>Solution: </a:t>
            </a:r>
            <a:r>
              <a:rPr lang="en-US" b="1" dirty="0"/>
              <a:t>simulate the operation of the parser </a:t>
            </a:r>
            <a:r>
              <a:rPr lang="en-US" dirty="0"/>
              <a:t>by running the algorithm and relying on a new training oracle to give correct transition operators for each successive operation. </a:t>
            </a:r>
          </a:p>
        </p:txBody>
      </p:sp>
    </p:spTree>
    <p:extLst>
      <p:ext uri="{BB962C8B-B14F-4D97-AF65-F5344CB8AC3E}">
        <p14:creationId xmlns:p14="http://schemas.microsoft.com/office/powerpoint/2010/main" val="905727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B432-0840-464D-86E2-6A3139DFE57B}"/>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2AACB254-C700-1541-873F-EFDDB8E466DB}"/>
              </a:ext>
            </a:extLst>
          </p:cNvPr>
          <p:cNvSpPr>
            <a:spLocks noGrp="1"/>
          </p:cNvSpPr>
          <p:nvPr>
            <p:ph idx="1"/>
          </p:nvPr>
        </p:nvSpPr>
        <p:spPr/>
        <p:txBody>
          <a:bodyPr/>
          <a:lstStyle/>
          <a:p>
            <a:r>
              <a:rPr lang="en-US" dirty="0"/>
              <a:t>While we can compute the score of tree as a sum of the scores of the edges that comprise it, each edge score can also be reduced to a </a:t>
            </a:r>
            <a:r>
              <a:rPr lang="en-US" b="1" dirty="0"/>
              <a:t>weighted sum of features extracted from it. </a:t>
            </a:r>
          </a:p>
          <a:p>
            <a:endParaRPr lang="en-US" b="1" dirty="0"/>
          </a:p>
          <a:p>
            <a:endParaRPr lang="en-US" b="1" dirty="0"/>
          </a:p>
          <a:p>
            <a:pPr marL="0" indent="0">
              <a:buNone/>
            </a:pPr>
            <a:endParaRPr lang="en-US" b="1" dirty="0"/>
          </a:p>
          <a:p>
            <a:pPr marL="0" indent="0">
              <a:buNone/>
            </a:pPr>
            <a:r>
              <a:rPr lang="en-US" dirty="0"/>
              <a:t>Commonly used features include:</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F714053-4B0F-9D47-9312-7A7A18956C05}"/>
                  </a:ext>
                </a:extLst>
              </p:cNvPr>
              <p:cNvSpPr/>
              <p:nvPr/>
            </p:nvSpPr>
            <p:spPr>
              <a:xfrm>
                <a:off x="2275826" y="2906870"/>
                <a:ext cx="4638065" cy="10442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𝑁</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𝑤</m:t>
                              </m:r>
                            </m:e>
                            <m:sub>
                              <m:r>
                                <a:rPr lang="en-US" sz="2200" b="0" i="1" smtClean="0">
                                  <a:latin typeface="Cambria Math" panose="02040503050406030204" pitchFamily="18" charset="0"/>
                                </a:rPr>
                                <m:t>𝑖</m:t>
                              </m:r>
                            </m:sub>
                          </m:s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𝑆</m:t>
                              </m:r>
                              <m:r>
                                <a:rPr lang="en-US" sz="2200" b="0" i="1" smtClean="0">
                                  <a:latin typeface="Cambria Math" panose="02040503050406030204" pitchFamily="18" charset="0"/>
                                </a:rPr>
                                <m:t>, </m:t>
                              </m:r>
                              <m:r>
                                <a:rPr lang="en-US" sz="2200" b="0" i="1" smtClean="0">
                                  <a:latin typeface="Cambria Math" panose="02040503050406030204" pitchFamily="18" charset="0"/>
                                </a:rPr>
                                <m:t>𝑒</m:t>
                              </m:r>
                            </m:e>
                          </m:d>
                        </m:e>
                      </m:nary>
                      <m:r>
                        <a:rPr lang="en-US" sz="2200" b="0" i="1" smtClean="0">
                          <a:latin typeface="Cambria Math" panose="02040503050406030204" pitchFamily="18" charset="0"/>
                        </a:rPr>
                        <m:t>=</m:t>
                      </m:r>
                      <m:r>
                        <a:rPr lang="en-US" sz="2200" i="1">
                          <a:latin typeface="Cambria Math" panose="02040503050406030204" pitchFamily="18" charset="0"/>
                        </a:rPr>
                        <m:t>𝑤</m:t>
                      </m:r>
                      <m:r>
                        <a:rPr lang="en-US" sz="2200" i="1">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𝑓</m:t>
                      </m:r>
                    </m:oMath>
                  </m:oMathPara>
                </a14:m>
                <a:endParaRPr lang="en-US" sz="2200" b="1" dirty="0"/>
              </a:p>
            </p:txBody>
          </p:sp>
        </mc:Choice>
        <mc:Fallback xmlns="">
          <p:sp>
            <p:nvSpPr>
              <p:cNvPr id="4" name="Rectangle 3">
                <a:extLst>
                  <a:ext uri="{FF2B5EF4-FFF2-40B4-BE49-F238E27FC236}">
                    <a16:creationId xmlns:a16="http://schemas.microsoft.com/office/drawing/2014/main" id="{7F714053-4B0F-9D47-9312-7A7A18956C05}"/>
                  </a:ext>
                </a:extLst>
              </p:cNvPr>
              <p:cNvSpPr>
                <a:spLocks noRot="1" noChangeAspect="1" noMove="1" noResize="1" noEditPoints="1" noAdjustHandles="1" noChangeArrowheads="1" noChangeShapeType="1" noTextEdit="1"/>
              </p:cNvSpPr>
              <p:nvPr/>
            </p:nvSpPr>
            <p:spPr>
              <a:xfrm>
                <a:off x="2275826" y="2906870"/>
                <a:ext cx="4638065" cy="1044260"/>
              </a:xfrm>
              <a:prstGeom prst="rect">
                <a:avLst/>
              </a:prstGeom>
              <a:blipFill>
                <a:blip r:embed="rId3"/>
                <a:stretch>
                  <a:fillRect t="-98795" b="-15542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66945002-FD85-5D48-983E-D4E291A84331}"/>
              </a:ext>
            </a:extLst>
          </p:cNvPr>
          <p:cNvGraphicFramePr>
            <a:graphicFrameLocks noGrp="1"/>
          </p:cNvGraphicFramePr>
          <p:nvPr/>
        </p:nvGraphicFramePr>
        <p:xfrm>
          <a:off x="1447800" y="4742596"/>
          <a:ext cx="6667499" cy="1828800"/>
        </p:xfrm>
        <a:graphic>
          <a:graphicData uri="http://schemas.openxmlformats.org/drawingml/2006/table">
            <a:tbl>
              <a:tblPr firstRow="1" bandRow="1">
                <a:tableStyleId>{5C22544A-7EE6-4342-B048-85BDC9FD1C3A}</a:tableStyleId>
              </a:tblPr>
              <a:tblGrid>
                <a:gridCol w="6667499">
                  <a:extLst>
                    <a:ext uri="{9D8B030D-6E8A-4147-A177-3AD203B41FA5}">
                      <a16:colId xmlns:a16="http://schemas.microsoft.com/office/drawing/2014/main" val="3440199552"/>
                    </a:ext>
                  </a:extLst>
                </a:gridCol>
              </a:tblGrid>
              <a:tr h="292100">
                <a:tc>
                  <a:txBody>
                    <a:bodyPr/>
                    <a:lstStyle/>
                    <a:p>
                      <a:pPr marL="342900" indent="-342900">
                        <a:buFont typeface="Arial" panose="020B0604020202020204" pitchFamily="34" charset="0"/>
                        <a:buChar char="•"/>
                      </a:pPr>
                      <a:r>
                        <a:rPr lang="en-US" sz="1400" b="1" dirty="0">
                          <a:solidFill>
                            <a:schemeClr val="tx1"/>
                          </a:solidFill>
                        </a:rPr>
                        <a:t>Wordforms, lemmas and POS of the headword and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9050" cap="flat" cmpd="sng" algn="ctr">
                      <a:solidFill>
                        <a:schemeClr val="accent1">
                          <a:lumMod val="60000"/>
                          <a:lumOff val="4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97705141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Corresponding features of contexts before, after and between words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365329948"/>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Word embeddings</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3245766463"/>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Dependency relation type</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1320853444"/>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Direction of the relation (to the right or to the left)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635007536"/>
                  </a:ext>
                </a:extLst>
              </a:tr>
              <a:tr h="292100">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chemeClr val="tx1"/>
                          </a:solidFill>
                        </a:rPr>
                        <a:t>Distance from the head to the dependent</a:t>
                      </a:r>
                    </a:p>
                  </a:txBody>
                  <a:tcPr>
                    <a:lnL w="19050" cap="flat" cmpd="sng" algn="ctr">
                      <a:solidFill>
                        <a:schemeClr val="accent1">
                          <a:lumMod val="60000"/>
                          <a:lumOff val="40000"/>
                        </a:schemeClr>
                      </a:solidFill>
                      <a:prstDash val="solid"/>
                      <a:round/>
                      <a:headEnd type="none" w="med" len="med"/>
                      <a:tailEnd type="none" w="med" len="med"/>
                    </a:lnL>
                    <a:lnR w="19050" cap="flat" cmpd="sng" algn="ctr">
                      <a:solidFill>
                        <a:schemeClr val="accent1">
                          <a:lumMod val="60000"/>
                          <a:lumOff val="40000"/>
                        </a:schemeClr>
                      </a:solidFill>
                      <a:prstDash val="solid"/>
                      <a:round/>
                      <a:headEnd type="none" w="med" len="med"/>
                      <a:tailEnd type="none" w="med" len="med"/>
                    </a:lnR>
                    <a:lnT w="12700" cmpd="sng">
                      <a:noFill/>
                    </a:lnT>
                    <a:lnB w="1905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FFEDD6"/>
                    </a:solidFill>
                  </a:tcPr>
                </a:tc>
                <a:extLst>
                  <a:ext uri="{0D108BD9-81ED-4DB2-BD59-A6C34878D82A}">
                    <a16:rowId xmlns:a16="http://schemas.microsoft.com/office/drawing/2014/main" val="2235177559"/>
                  </a:ext>
                </a:extLst>
              </a:tr>
            </a:tbl>
          </a:graphicData>
        </a:graphic>
      </p:graphicFrame>
    </p:spTree>
    <p:extLst>
      <p:ext uri="{BB962C8B-B14F-4D97-AF65-F5344CB8AC3E}">
        <p14:creationId xmlns:p14="http://schemas.microsoft.com/office/powerpoint/2010/main" val="3619909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F5F3-6811-254B-BF03-D421690FB87C}"/>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0748F52B-8E60-2C46-9159-1C4854DD2B74}"/>
              </a:ext>
            </a:extLst>
          </p:cNvPr>
          <p:cNvSpPr>
            <a:spLocks noGrp="1"/>
          </p:cNvSpPr>
          <p:nvPr>
            <p:ph idx="1"/>
          </p:nvPr>
        </p:nvSpPr>
        <p:spPr/>
        <p:txBody>
          <a:bodyPr/>
          <a:lstStyle/>
          <a:p>
            <a:r>
              <a:rPr lang="en-US" dirty="0"/>
              <a:t>The common method for evaluating dependency parsers are </a:t>
            </a:r>
            <a:r>
              <a:rPr lang="en-US" b="1" dirty="0"/>
              <a:t>labeled attachment accuracy (LAS) and unlabeled attachment accuracy </a:t>
            </a:r>
            <a:endParaRPr lang="en-US" dirty="0"/>
          </a:p>
          <a:p>
            <a:endParaRPr lang="en-US" dirty="0"/>
          </a:p>
        </p:txBody>
      </p:sp>
      <p:sp>
        <p:nvSpPr>
          <p:cNvPr id="4" name="TextBox 3">
            <a:extLst>
              <a:ext uri="{FF2B5EF4-FFF2-40B4-BE49-F238E27FC236}">
                <a16:creationId xmlns:a16="http://schemas.microsoft.com/office/drawing/2014/main" id="{C03D52BB-B2DB-0F4E-B440-82FCCF42D506}"/>
              </a:ext>
            </a:extLst>
          </p:cNvPr>
          <p:cNvSpPr txBox="1"/>
          <p:nvPr/>
        </p:nvSpPr>
        <p:spPr>
          <a:xfrm>
            <a:off x="805212" y="2667000"/>
            <a:ext cx="7543801" cy="769441"/>
          </a:xfrm>
          <a:prstGeom prst="rect">
            <a:avLst/>
          </a:prstGeom>
          <a:solidFill>
            <a:srgbClr val="FFC000"/>
          </a:solidFill>
        </p:spPr>
        <p:txBody>
          <a:bodyPr wrap="square" rtlCol="0">
            <a:spAutoFit/>
          </a:bodyPr>
          <a:lstStyle/>
          <a:p>
            <a:r>
              <a:rPr lang="en-US" sz="2200" b="1" dirty="0"/>
              <a:t>Labeled attachment </a:t>
            </a:r>
            <a:r>
              <a:rPr lang="en-US" sz="2200" dirty="0"/>
              <a:t>refers to the proper assignment of a word to its head with the correct dependency relation.</a:t>
            </a:r>
            <a:endParaRPr lang="en-US" sz="2200" b="1" dirty="0"/>
          </a:p>
        </p:txBody>
      </p:sp>
      <p:sp>
        <p:nvSpPr>
          <p:cNvPr id="5" name="TextBox 4">
            <a:extLst>
              <a:ext uri="{FF2B5EF4-FFF2-40B4-BE49-F238E27FC236}">
                <a16:creationId xmlns:a16="http://schemas.microsoft.com/office/drawing/2014/main" id="{001521E6-C587-A747-B7C7-0D5F760EE742}"/>
              </a:ext>
            </a:extLst>
          </p:cNvPr>
          <p:cNvSpPr txBox="1"/>
          <p:nvPr/>
        </p:nvSpPr>
        <p:spPr>
          <a:xfrm>
            <a:off x="805212" y="3596639"/>
            <a:ext cx="7543801" cy="769441"/>
          </a:xfrm>
          <a:prstGeom prst="rect">
            <a:avLst/>
          </a:prstGeom>
          <a:solidFill>
            <a:srgbClr val="FFC000"/>
          </a:solidFill>
        </p:spPr>
        <p:txBody>
          <a:bodyPr wrap="square" rtlCol="0">
            <a:spAutoFit/>
          </a:bodyPr>
          <a:lstStyle/>
          <a:p>
            <a:r>
              <a:rPr lang="en-US" sz="2200" b="1" dirty="0"/>
              <a:t>Unlabeled attachment </a:t>
            </a:r>
            <a:r>
              <a:rPr lang="en-US" sz="2200" dirty="0"/>
              <a:t>refers to the proper assignment of a word to its head ONLY (ignores dependency relation)</a:t>
            </a:r>
            <a:endParaRPr lang="en-US" sz="2200" b="1" dirty="0"/>
          </a:p>
        </p:txBody>
      </p:sp>
      <p:pic>
        <p:nvPicPr>
          <p:cNvPr id="9" name="Picture 8" descr="A close up of a map&#10;&#10;Description automatically generated">
            <a:extLst>
              <a:ext uri="{FF2B5EF4-FFF2-40B4-BE49-F238E27FC236}">
                <a16:creationId xmlns:a16="http://schemas.microsoft.com/office/drawing/2014/main" id="{37AE5020-D73A-E442-9732-0710E8F9D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97" y="4996265"/>
            <a:ext cx="7901941" cy="1683485"/>
          </a:xfrm>
          <a:prstGeom prst="rect">
            <a:avLst/>
          </a:prstGeom>
        </p:spPr>
      </p:pic>
      <p:sp>
        <p:nvSpPr>
          <p:cNvPr id="10" name="Title 5">
            <a:extLst>
              <a:ext uri="{FF2B5EF4-FFF2-40B4-BE49-F238E27FC236}">
                <a16:creationId xmlns:a16="http://schemas.microsoft.com/office/drawing/2014/main" id="{95CF1061-D141-3144-A236-7E86E94B74ED}"/>
              </a:ext>
            </a:extLst>
          </p:cNvPr>
          <p:cNvSpPr txBox="1">
            <a:spLocks/>
          </p:cNvSpPr>
          <p:nvPr/>
        </p:nvSpPr>
        <p:spPr>
          <a:xfrm>
            <a:off x="2590800" y="4759095"/>
            <a:ext cx="2286000" cy="356251"/>
          </a:xfrm>
          <a:prstGeom prst="rect">
            <a:avLst/>
          </a:prstGeom>
          <a:solidFill>
            <a:srgbClr val="7FDFED"/>
          </a:solidFill>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b="1" dirty="0">
                <a:latin typeface="+mn-lt"/>
              </a:rPr>
              <a:t>LAS = 4/6, UAS = 5/6</a:t>
            </a:r>
          </a:p>
        </p:txBody>
      </p:sp>
    </p:spTree>
    <p:extLst>
      <p:ext uri="{BB962C8B-B14F-4D97-AF65-F5344CB8AC3E}">
        <p14:creationId xmlns:p14="http://schemas.microsoft.com/office/powerpoint/2010/main" val="4187177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EF4C-0247-2949-AC73-A6F50D1257BE}"/>
              </a:ext>
            </a:extLst>
          </p:cNvPr>
          <p:cNvSpPr>
            <a:spLocks noGrp="1"/>
          </p:cNvSpPr>
          <p:nvPr>
            <p:ph type="title"/>
          </p:nvPr>
        </p:nvSpPr>
        <p:spPr/>
        <p:txBody>
          <a:bodyPr/>
          <a:lstStyle/>
          <a:p>
            <a:r>
              <a:rPr lang="en-US" dirty="0"/>
              <a:t>HW8: Learning Hypernyms</a:t>
            </a:r>
          </a:p>
        </p:txBody>
      </p:sp>
      <p:pic>
        <p:nvPicPr>
          <p:cNvPr id="11" name="Content Placeholder 10">
            <a:extLst>
              <a:ext uri="{FF2B5EF4-FFF2-40B4-BE49-F238E27FC236}">
                <a16:creationId xmlns:a16="http://schemas.microsoft.com/office/drawing/2014/main" id="{1FBC1D7E-00D5-B842-A7C2-0BB0470FFB4E}"/>
              </a:ext>
            </a:extLst>
          </p:cNvPr>
          <p:cNvPicPr>
            <a:picLocks noGrp="1" noChangeAspect="1"/>
          </p:cNvPicPr>
          <p:nvPr>
            <p:ph idx="1"/>
          </p:nvPr>
        </p:nvPicPr>
        <p:blipFill>
          <a:blip r:embed="rId2"/>
          <a:stretch>
            <a:fillRect/>
          </a:stretch>
        </p:blipFill>
        <p:spPr>
          <a:xfrm>
            <a:off x="838794" y="2209800"/>
            <a:ext cx="7703491" cy="3372880"/>
          </a:xfrm>
        </p:spPr>
      </p:pic>
      <p:sp>
        <p:nvSpPr>
          <p:cNvPr id="12" name="TextBox 11">
            <a:extLst>
              <a:ext uri="{FF2B5EF4-FFF2-40B4-BE49-F238E27FC236}">
                <a16:creationId xmlns:a16="http://schemas.microsoft.com/office/drawing/2014/main" id="{9B638C07-6064-834C-9A65-ADE7C5180724}"/>
              </a:ext>
            </a:extLst>
          </p:cNvPr>
          <p:cNvSpPr txBox="1"/>
          <p:nvPr/>
        </p:nvSpPr>
        <p:spPr>
          <a:xfrm>
            <a:off x="743593" y="5870453"/>
            <a:ext cx="7893892" cy="369332"/>
          </a:xfrm>
          <a:prstGeom prst="rect">
            <a:avLst/>
          </a:prstGeom>
          <a:noFill/>
        </p:spPr>
        <p:txBody>
          <a:bodyPr wrap="none" rtlCol="0">
            <a:spAutoFit/>
          </a:bodyPr>
          <a:lstStyle/>
          <a:p>
            <a:r>
              <a:rPr lang="en-US" dirty="0">
                <a:hlinkClick r:id="rId3"/>
              </a:rPr>
              <a:t>http://computational-linguistics-</a:t>
            </a:r>
            <a:r>
              <a:rPr lang="en-US" dirty="0" err="1">
                <a:hlinkClick r:id="rId3"/>
              </a:rPr>
              <a:t>class.org</a:t>
            </a:r>
            <a:r>
              <a:rPr lang="en-US" dirty="0">
                <a:hlinkClick r:id="rId3"/>
              </a:rPr>
              <a:t>/homework/hypernyms/</a:t>
            </a:r>
            <a:r>
              <a:rPr lang="en-US" dirty="0" err="1">
                <a:hlinkClick r:id="rId3"/>
              </a:rPr>
              <a:t>hypernyms.html</a:t>
            </a:r>
            <a:endParaRPr lang="en-US" dirty="0"/>
          </a:p>
        </p:txBody>
      </p:sp>
    </p:spTree>
    <p:extLst>
      <p:ext uri="{BB962C8B-B14F-4D97-AF65-F5344CB8AC3E}">
        <p14:creationId xmlns:p14="http://schemas.microsoft.com/office/powerpoint/2010/main" val="301366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9FB5-6EBB-8741-B141-26594BBFCCDB}"/>
              </a:ext>
            </a:extLst>
          </p:cNvPr>
          <p:cNvSpPr>
            <a:spLocks noGrp="1"/>
          </p:cNvSpPr>
          <p:nvPr>
            <p:ph type="title"/>
          </p:nvPr>
        </p:nvSpPr>
        <p:spPr/>
        <p:txBody>
          <a:bodyPr/>
          <a:lstStyle/>
          <a:p>
            <a:r>
              <a:rPr lang="en-US" dirty="0"/>
              <a:t>Graph-based Parsing</a:t>
            </a:r>
          </a:p>
        </p:txBody>
      </p:sp>
      <p:sp>
        <p:nvSpPr>
          <p:cNvPr id="3" name="Content Placeholder 2">
            <a:extLst>
              <a:ext uri="{FF2B5EF4-FFF2-40B4-BE49-F238E27FC236}">
                <a16:creationId xmlns:a16="http://schemas.microsoft.com/office/drawing/2014/main" id="{533FFBF8-62AB-3F41-9240-54AC086B0ED4}"/>
              </a:ext>
            </a:extLst>
          </p:cNvPr>
          <p:cNvSpPr>
            <a:spLocks noGrp="1"/>
          </p:cNvSpPr>
          <p:nvPr>
            <p:ph idx="1"/>
          </p:nvPr>
        </p:nvSpPr>
        <p:spPr>
          <a:xfrm>
            <a:off x="822959" y="1845734"/>
            <a:ext cx="7711441" cy="4555066"/>
          </a:xfrm>
        </p:spPr>
        <p:txBody>
          <a:bodyPr>
            <a:normAutofit fontScale="92500" lnSpcReduction="20000"/>
          </a:bodyPr>
          <a:lstStyle/>
          <a:p>
            <a:r>
              <a:rPr lang="en-US" dirty="0"/>
              <a:t>Graph-based methods for creating dependency structures search through the space of possible dependency trees for a tree that maximizes some score function:</a:t>
            </a:r>
          </a:p>
          <a:p>
            <a:endParaRPr lang="en-US" dirty="0"/>
          </a:p>
          <a:p>
            <a:endParaRPr lang="en-US" dirty="0"/>
          </a:p>
          <a:p>
            <a:r>
              <a:rPr lang="en-US" dirty="0"/>
              <a:t>where, the score for a tree is based on the scores of the edges that comprise the tree:</a:t>
            </a:r>
          </a:p>
          <a:p>
            <a:endParaRPr lang="en-US" dirty="0"/>
          </a:p>
          <a:p>
            <a:endParaRPr lang="en-US" dirty="0"/>
          </a:p>
          <a:p>
            <a:endParaRPr lang="en-US" dirty="0"/>
          </a:p>
          <a:p>
            <a:r>
              <a:rPr lang="en-US" dirty="0"/>
              <a:t>A common approach involves the use of </a:t>
            </a:r>
            <a:r>
              <a:rPr lang="en-US" b="1" dirty="0"/>
              <a:t>maximum spanning trees (MST)</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F93E07-DE04-8F4E-9579-983EE50B8803}"/>
                  </a:ext>
                </a:extLst>
              </p:cNvPr>
              <p:cNvSpPr txBox="1"/>
              <p:nvPr/>
            </p:nvSpPr>
            <p:spPr>
              <a:xfrm>
                <a:off x="2544650" y="2996850"/>
                <a:ext cx="4100418" cy="386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𝑇</m:t>
                          </m:r>
                        </m:e>
                      </m:acc>
                      <m:r>
                        <a:rPr lang="en-US" sz="2200" i="1">
                          <a:latin typeface="Cambria Math" panose="02040503050406030204" pitchFamily="18" charset="0"/>
                        </a:rPr>
                        <m:t> </m:t>
                      </m:r>
                      <m:d>
                        <m:dPr>
                          <m:ctrlPr>
                            <a:rPr lang="en-US" sz="2200" i="1">
                              <a:latin typeface="Cambria Math" panose="02040503050406030204" pitchFamily="18" charset="0"/>
                            </a:rPr>
                          </m:ctrlPr>
                        </m:dPr>
                        <m:e>
                          <m:r>
                            <a:rPr lang="en-US" sz="2200" i="1">
                              <a:latin typeface="Cambria Math" panose="02040503050406030204" pitchFamily="18" charset="0"/>
                            </a:rPr>
                            <m:t>𝑆</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𝑎𝑟𝑔𝑚𝑎𝑥</m:t>
                          </m:r>
                        </m:e>
                        <m:sub>
                          <m:r>
                            <a:rPr lang="en-US" sz="2200" i="1">
                              <a:latin typeface="Cambria Math" panose="02040503050406030204" pitchFamily="18" charset="0"/>
                            </a:rPr>
                            <m:t>𝑡</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𝐺</m:t>
                              </m:r>
                            </m:e>
                            <m:sub>
                              <m:r>
                                <a:rPr lang="en-US" sz="2200" i="1">
                                  <a:latin typeface="Cambria Math" panose="02040503050406030204" pitchFamily="18" charset="0"/>
                                  <a:ea typeface="Cambria Math" panose="02040503050406030204" pitchFamily="18" charset="0"/>
                                </a:rPr>
                                <m:t>𝑠</m:t>
                              </m:r>
                            </m:sub>
                          </m:sSub>
                        </m:sub>
                      </m:sSub>
                      <m:r>
                        <a:rPr lang="en-US" sz="2200" i="1">
                          <a:latin typeface="Cambria Math" panose="02040503050406030204" pitchFamily="18" charset="0"/>
                        </a:rPr>
                        <m:t> </m:t>
                      </m:r>
                      <m:r>
                        <a:rPr lang="en-US" sz="2200" b="0" i="1">
                          <a:latin typeface="Cambria Math" panose="02040503050406030204" pitchFamily="18" charset="0"/>
                        </a:rPr>
                        <m:t>𝑠𝑐𝑜𝑟𝑒</m:t>
                      </m:r>
                      <m:r>
                        <a:rPr lang="en-US" sz="2200" b="0" i="1">
                          <a:latin typeface="Cambria Math" panose="02040503050406030204" pitchFamily="18" charset="0"/>
                        </a:rPr>
                        <m:t> (</m:t>
                      </m:r>
                      <m:r>
                        <a:rPr lang="en-US" sz="2200" b="0" i="1">
                          <a:latin typeface="Cambria Math" panose="02040503050406030204" pitchFamily="18" charset="0"/>
                        </a:rPr>
                        <m:t>𝑡</m:t>
                      </m:r>
                      <m:r>
                        <a:rPr lang="en-US" sz="2200" b="0" i="1">
                          <a:latin typeface="Cambria Math" panose="02040503050406030204" pitchFamily="18" charset="0"/>
                        </a:rPr>
                        <m:t>, </m:t>
                      </m:r>
                      <m:r>
                        <a:rPr lang="en-US" sz="2200" b="0" i="1">
                          <a:latin typeface="Cambria Math" panose="02040503050406030204" pitchFamily="18" charset="0"/>
                        </a:rPr>
                        <m:t>𝑆</m:t>
                      </m:r>
                      <m:r>
                        <a:rPr lang="en-US" sz="2200" b="0" i="1">
                          <a:latin typeface="Cambria Math" panose="02040503050406030204" pitchFamily="18" charset="0"/>
                        </a:rPr>
                        <m:t>)</m:t>
                      </m:r>
                    </m:oMath>
                  </m:oMathPara>
                </a14:m>
                <a:endParaRPr lang="en-US" sz="2200" dirty="0"/>
              </a:p>
            </p:txBody>
          </p:sp>
        </mc:Choice>
        <mc:Fallback xmlns="">
          <p:sp>
            <p:nvSpPr>
              <p:cNvPr id="4" name="TextBox 3">
                <a:extLst>
                  <a:ext uri="{FF2B5EF4-FFF2-40B4-BE49-F238E27FC236}">
                    <a16:creationId xmlns:a16="http://schemas.microsoft.com/office/drawing/2014/main" id="{C4F93E07-DE04-8F4E-9579-983EE50B8803}"/>
                  </a:ext>
                </a:extLst>
              </p:cNvPr>
              <p:cNvSpPr txBox="1">
                <a:spLocks noRot="1" noChangeAspect="1" noMove="1" noResize="1" noEditPoints="1" noAdjustHandles="1" noChangeArrowheads="1" noChangeShapeType="1" noTextEdit="1"/>
              </p:cNvSpPr>
              <p:nvPr/>
            </p:nvSpPr>
            <p:spPr>
              <a:xfrm>
                <a:off x="2544650" y="2996850"/>
                <a:ext cx="4100418" cy="386388"/>
              </a:xfrm>
              <a:prstGeom prst="rect">
                <a:avLst/>
              </a:prstGeom>
              <a:blipFill>
                <a:blip r:embed="rId2"/>
                <a:stretch>
                  <a:fillRect t="-12903" r="-1235"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E8FE0A5-01B9-AE4F-86A5-29D05B59B6A5}"/>
                  </a:ext>
                </a:extLst>
              </p:cNvPr>
              <p:cNvSpPr/>
              <p:nvPr/>
            </p:nvSpPr>
            <p:spPr>
              <a:xfrm>
                <a:off x="2789589" y="4571972"/>
                <a:ext cx="3610540" cy="91390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m:t>
                      </m:r>
                      <m:r>
                        <a:rPr lang="en-US" sz="2200" b="0" i="1" smtClean="0">
                          <a:latin typeface="Cambria Math" panose="02040503050406030204" pitchFamily="18" charset="0"/>
                        </a:rPr>
                        <m:t>𝑐𝑜𝑟𝑒</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𝑡</m:t>
                          </m:r>
                          <m:r>
                            <a:rPr lang="en-US" sz="2200" b="0" i="1" smtClean="0">
                              <a:latin typeface="Cambria Math" panose="02040503050406030204" pitchFamily="18" charset="0"/>
                            </a:rPr>
                            <m:t>, </m:t>
                          </m:r>
                          <m:r>
                            <a:rPr lang="en-US" sz="2200" b="0" i="1" smtClean="0">
                              <a:latin typeface="Cambria Math" panose="02040503050406030204" pitchFamily="18" charset="0"/>
                            </a:rPr>
                            <m:t>𝑆</m:t>
                          </m:r>
                        </m:e>
                      </m:d>
                      <m:r>
                        <a:rPr lang="en-US" sz="2200" b="0" i="1" smtClean="0">
                          <a:latin typeface="Cambria Math" panose="02040503050406030204" pitchFamily="18" charset="0"/>
                        </a:rPr>
                        <m:t>= </m:t>
                      </m:r>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𝑒</m:t>
                          </m:r>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𝑡</m:t>
                          </m:r>
                        </m:sub>
                        <m:sup/>
                        <m:e>
                          <m:r>
                            <a:rPr lang="en-US" sz="2200" b="0" i="1" smtClean="0">
                              <a:latin typeface="Cambria Math" panose="02040503050406030204" pitchFamily="18" charset="0"/>
                            </a:rPr>
                            <m:t>𝑠𝑐𝑜𝑟𝑒</m:t>
                          </m:r>
                          <m:r>
                            <a:rPr lang="en-US" sz="2200" b="0" i="1" smtClean="0">
                              <a:latin typeface="Cambria Math" panose="02040503050406030204" pitchFamily="18" charset="0"/>
                            </a:rPr>
                            <m:t> (</m:t>
                          </m:r>
                          <m:r>
                            <a:rPr lang="en-US" sz="2200" b="0" i="1" smtClean="0">
                              <a:latin typeface="Cambria Math" panose="02040503050406030204" pitchFamily="18" charset="0"/>
                            </a:rPr>
                            <m:t>𝑒</m:t>
                          </m:r>
                          <m:r>
                            <a:rPr lang="en-US" sz="2200" b="0" i="1" smtClean="0">
                              <a:latin typeface="Cambria Math" panose="02040503050406030204" pitchFamily="18" charset="0"/>
                            </a:rPr>
                            <m:t>)</m:t>
                          </m:r>
                        </m:e>
                      </m:nary>
                    </m:oMath>
                  </m:oMathPara>
                </a14:m>
                <a:endParaRPr lang="en-US" sz="2200" b="1" dirty="0"/>
              </a:p>
            </p:txBody>
          </p:sp>
        </mc:Choice>
        <mc:Fallback xmlns="">
          <p:sp>
            <p:nvSpPr>
              <p:cNvPr id="5" name="Rectangle 4">
                <a:extLst>
                  <a:ext uri="{FF2B5EF4-FFF2-40B4-BE49-F238E27FC236}">
                    <a16:creationId xmlns:a16="http://schemas.microsoft.com/office/drawing/2014/main" id="{EE8FE0A5-01B9-AE4F-86A5-29D05B59B6A5}"/>
                  </a:ext>
                </a:extLst>
              </p:cNvPr>
              <p:cNvSpPr>
                <a:spLocks noRot="1" noChangeAspect="1" noMove="1" noResize="1" noEditPoints="1" noAdjustHandles="1" noChangeArrowheads="1" noChangeShapeType="1" noTextEdit="1"/>
              </p:cNvSpPr>
              <p:nvPr/>
            </p:nvSpPr>
            <p:spPr>
              <a:xfrm>
                <a:off x="2789589" y="4571972"/>
                <a:ext cx="3610540" cy="913905"/>
              </a:xfrm>
              <a:prstGeom prst="rect">
                <a:avLst/>
              </a:prstGeom>
              <a:blipFill>
                <a:blip r:embed="rId3"/>
                <a:stretch>
                  <a:fillRect t="-129167" b="-179167"/>
                </a:stretch>
              </a:blipFill>
            </p:spPr>
            <p:txBody>
              <a:bodyPr/>
              <a:lstStyle/>
              <a:p>
                <a:r>
                  <a:rPr lang="en-US">
                    <a:noFill/>
                  </a:rPr>
                  <a:t> </a:t>
                </a:r>
              </a:p>
            </p:txBody>
          </p:sp>
        </mc:Fallback>
      </mc:AlternateContent>
    </p:spTree>
    <p:extLst>
      <p:ext uri="{BB962C8B-B14F-4D97-AF65-F5344CB8AC3E}">
        <p14:creationId xmlns:p14="http://schemas.microsoft.com/office/powerpoint/2010/main" val="330902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D5A8B5-3F94-5D40-88E8-58046C50C6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312" y="442932"/>
            <a:ext cx="7430728" cy="5972135"/>
          </a:xfrm>
        </p:spPr>
      </p:pic>
    </p:spTree>
    <p:extLst>
      <p:ext uri="{BB962C8B-B14F-4D97-AF65-F5344CB8AC3E}">
        <p14:creationId xmlns:p14="http://schemas.microsoft.com/office/powerpoint/2010/main" val="298454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1388066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7EBA1-07B3-2748-B0EF-B08796B530B7}"/>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FDFBE24F-3D1F-AE4F-A5CF-4BA4F3A3D222}"/>
              </a:ext>
            </a:extLst>
          </p:cNvPr>
          <p:cNvSpPr>
            <a:spLocks noGrp="1"/>
          </p:cNvSpPr>
          <p:nvPr>
            <p:ph idx="1"/>
          </p:nvPr>
        </p:nvSpPr>
        <p:spPr/>
        <p:txBody>
          <a:bodyPr/>
          <a:lstStyle/>
          <a:p>
            <a:r>
              <a:rPr lang="en-US" dirty="0"/>
              <a:t>So far, we have discussed one kind of </a:t>
            </a:r>
            <a:r>
              <a:rPr lang="en-US" b="1" dirty="0">
                <a:solidFill>
                  <a:schemeClr val="accent2"/>
                </a:solidFill>
              </a:rPr>
              <a:t>meaning representation </a:t>
            </a:r>
            <a:r>
              <a:rPr lang="en-US" dirty="0"/>
              <a:t>in the form of word vectors or word embeddings. </a:t>
            </a:r>
          </a:p>
          <a:p>
            <a:r>
              <a:rPr lang="en-US" dirty="0"/>
              <a:t>What kind of </a:t>
            </a:r>
            <a:r>
              <a:rPr lang="en-US" b="1" dirty="0"/>
              <a:t>reasoning </a:t>
            </a:r>
            <a:r>
              <a:rPr lang="en-US" dirty="0"/>
              <a:t>does that representation allow us to draw? </a:t>
            </a:r>
          </a:p>
          <a:p>
            <a:pPr marL="457200" indent="-457200">
              <a:buFont typeface="+mj-lt"/>
              <a:buAutoNum type="arabicPeriod"/>
            </a:pPr>
            <a:r>
              <a:rPr lang="en-US" dirty="0"/>
              <a:t>Words are similar to each other</a:t>
            </a:r>
          </a:p>
          <a:p>
            <a:pPr marL="457200" indent="-457200">
              <a:buFont typeface="+mj-lt"/>
              <a:buAutoNum type="arabicPeriod"/>
            </a:pPr>
            <a:r>
              <a:rPr lang="en-US" dirty="0"/>
              <a:t>Analogical reasoning</a:t>
            </a:r>
          </a:p>
          <a:p>
            <a:pPr marL="0" indent="0">
              <a:buNone/>
            </a:pPr>
            <a:endParaRPr lang="en-US" dirty="0"/>
          </a:p>
          <a:p>
            <a:endParaRPr lang="en-US" dirty="0"/>
          </a:p>
        </p:txBody>
      </p:sp>
    </p:spTree>
    <p:extLst>
      <p:ext uri="{BB962C8B-B14F-4D97-AF65-F5344CB8AC3E}">
        <p14:creationId xmlns:p14="http://schemas.microsoft.com/office/powerpoint/2010/main" val="2885137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28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530853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4A19-DCC5-E54E-B70A-1E340B8E09D9}"/>
              </a:ext>
            </a:extLst>
          </p:cNvPr>
          <p:cNvSpPr>
            <a:spLocks noGrp="1"/>
          </p:cNvSpPr>
          <p:nvPr>
            <p:ph type="title"/>
          </p:nvPr>
        </p:nvSpPr>
        <p:spPr/>
        <p:txBody>
          <a:bodyPr/>
          <a:lstStyle/>
          <a:p>
            <a:r>
              <a:rPr lang="en-US" dirty="0"/>
              <a:t>Computational Semantics</a:t>
            </a:r>
          </a:p>
        </p:txBody>
      </p:sp>
      <p:sp>
        <p:nvSpPr>
          <p:cNvPr id="3" name="Content Placeholder 2">
            <a:extLst>
              <a:ext uri="{FF2B5EF4-FFF2-40B4-BE49-F238E27FC236}">
                <a16:creationId xmlns:a16="http://schemas.microsoft.com/office/drawing/2014/main" id="{AF1A084B-C9E0-974C-A4BE-C51D596EA22A}"/>
              </a:ext>
            </a:extLst>
          </p:cNvPr>
          <p:cNvSpPr>
            <a:spLocks noGrp="1"/>
          </p:cNvSpPr>
          <p:nvPr>
            <p:ph idx="1"/>
          </p:nvPr>
        </p:nvSpPr>
        <p:spPr/>
        <p:txBody>
          <a:bodyPr>
            <a:normAutofit fontScale="92500" lnSpcReduction="10000"/>
          </a:bodyPr>
          <a:lstStyle/>
          <a:p>
            <a:r>
              <a:rPr lang="en-US" dirty="0"/>
              <a:t>An important kind of reasoning that word embeddings don’t support is </a:t>
            </a:r>
            <a:r>
              <a:rPr lang="en-US" b="1" dirty="0">
                <a:solidFill>
                  <a:schemeClr val="accent2"/>
                </a:solidFill>
              </a:rPr>
              <a:t>logical inference </a:t>
            </a:r>
            <a:r>
              <a:rPr lang="en-US" dirty="0"/>
              <a:t>like this:</a:t>
            </a:r>
            <a:endParaRPr lang="en-US" b="1" dirty="0"/>
          </a:p>
          <a:p>
            <a:pPr algn="ctr"/>
            <a:r>
              <a:rPr lang="en-US" b="1" dirty="0"/>
              <a:t>All animals have an ulnar artery.</a:t>
            </a:r>
          </a:p>
          <a:p>
            <a:pPr algn="ctr"/>
            <a:r>
              <a:rPr lang="en-US" b="1" dirty="0"/>
              <a:t>Dogs are a kind of animal.</a:t>
            </a:r>
            <a:endParaRPr lang="en-US" dirty="0"/>
          </a:p>
          <a:p>
            <a:pPr algn="ctr"/>
            <a:r>
              <a:rPr lang="en-US" b="1" dirty="0"/>
              <a:t>⇒ </a:t>
            </a:r>
            <a:endParaRPr lang="en-US" dirty="0"/>
          </a:p>
          <a:p>
            <a:pPr algn="ctr"/>
            <a:r>
              <a:rPr lang="en-US" b="1" dirty="0"/>
              <a:t>All dogs have an ulnar artery</a:t>
            </a:r>
            <a:endParaRPr lang="en-US" dirty="0"/>
          </a:p>
          <a:p>
            <a:endParaRPr lang="en-US" dirty="0"/>
          </a:p>
          <a:p>
            <a:r>
              <a:rPr lang="en-US" dirty="0"/>
              <a:t>Today we will discuss </a:t>
            </a:r>
            <a:r>
              <a:rPr lang="en-US" b="1" dirty="0">
                <a:solidFill>
                  <a:schemeClr val="accent2"/>
                </a:solidFill>
              </a:rPr>
              <a:t>meaning representations </a:t>
            </a:r>
            <a:r>
              <a:rPr lang="en-US" dirty="0"/>
              <a:t>that allow us to link linguistics structures (words and sentences) onto a representation of the state of the world, and perform inferences. </a:t>
            </a:r>
          </a:p>
        </p:txBody>
      </p:sp>
    </p:spTree>
    <p:extLst>
      <p:ext uri="{BB962C8B-B14F-4D97-AF65-F5344CB8AC3E}">
        <p14:creationId xmlns:p14="http://schemas.microsoft.com/office/powerpoint/2010/main" val="9785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9D50E-0B56-1F41-8B00-A850C865E10C}"/>
              </a:ext>
            </a:extLst>
          </p:cNvPr>
          <p:cNvSpPr>
            <a:spLocks noGrp="1"/>
          </p:cNvSpPr>
          <p:nvPr>
            <p:ph type="title"/>
          </p:nvPr>
        </p:nvSpPr>
        <p:spPr/>
        <p:txBody>
          <a:bodyPr/>
          <a:lstStyle/>
          <a:p>
            <a:r>
              <a:rPr lang="en-US" dirty="0"/>
              <a:t>Review: Dependency Formalism</a:t>
            </a:r>
          </a:p>
        </p:txBody>
      </p:sp>
      <p:sp>
        <p:nvSpPr>
          <p:cNvPr id="3" name="Content Placeholder 2">
            <a:extLst>
              <a:ext uri="{FF2B5EF4-FFF2-40B4-BE49-F238E27FC236}">
                <a16:creationId xmlns:a16="http://schemas.microsoft.com/office/drawing/2014/main" id="{9CAE1C9E-1F15-3746-AB30-7C43F643E317}"/>
              </a:ext>
            </a:extLst>
          </p:cNvPr>
          <p:cNvSpPr>
            <a:spLocks noGrp="1"/>
          </p:cNvSpPr>
          <p:nvPr>
            <p:ph idx="1"/>
          </p:nvPr>
        </p:nvSpPr>
        <p:spPr>
          <a:xfrm>
            <a:off x="625611" y="2100936"/>
            <a:ext cx="7543801" cy="4299863"/>
          </a:xfrm>
        </p:spPr>
        <p:txBody>
          <a:bodyPr>
            <a:normAutofit/>
          </a:bodyPr>
          <a:lstStyle/>
          <a:p>
            <a:r>
              <a:rPr lang="en-US" dirty="0"/>
              <a:t>The dependency structures are directed graphs.</a:t>
            </a:r>
          </a:p>
          <a:p>
            <a:pPr algn="ctr"/>
            <a:r>
              <a:rPr lang="en-US" b="1" dirty="0"/>
              <a:t>G = (V, A) </a:t>
            </a:r>
          </a:p>
          <a:p>
            <a:r>
              <a:rPr lang="en-US" dirty="0"/>
              <a:t>where </a:t>
            </a:r>
            <a:r>
              <a:rPr lang="en-US" b="1" dirty="0"/>
              <a:t>V </a:t>
            </a:r>
            <a:r>
              <a:rPr lang="en-US" dirty="0"/>
              <a:t>is a </a:t>
            </a:r>
            <a:r>
              <a:rPr lang="en-US" b="1" dirty="0"/>
              <a:t>set of vertices</a:t>
            </a:r>
            <a:r>
              <a:rPr lang="en-US" dirty="0"/>
              <a:t> and </a:t>
            </a:r>
            <a:r>
              <a:rPr lang="en-US" b="1" dirty="0"/>
              <a:t>A </a:t>
            </a:r>
            <a:r>
              <a:rPr lang="en-US" dirty="0"/>
              <a:t>is a set of </a:t>
            </a:r>
            <a:r>
              <a:rPr lang="en-US" b="1" dirty="0"/>
              <a:t>ordered pairs of vertices </a:t>
            </a:r>
            <a:r>
              <a:rPr lang="en-US" dirty="0"/>
              <a:t>(or </a:t>
            </a:r>
            <a:r>
              <a:rPr lang="en-US" b="1" dirty="0"/>
              <a:t>directed arcs</a:t>
            </a:r>
            <a:r>
              <a:rPr lang="en-US" dirty="0"/>
              <a:t>).  Each arc points from the  </a:t>
            </a:r>
            <a:r>
              <a:rPr lang="en-US" b="1" dirty="0"/>
              <a:t>head</a:t>
            </a:r>
            <a:r>
              <a:rPr lang="en-US" dirty="0"/>
              <a:t> to a </a:t>
            </a:r>
            <a:r>
              <a:rPr lang="en-US" b="1" dirty="0"/>
              <a:t>dependent</a:t>
            </a:r>
          </a:p>
          <a:p>
            <a:endParaRPr lang="en-US" b="1" dirty="0"/>
          </a:p>
          <a:p>
            <a:endParaRPr lang="en-US" b="1" dirty="0"/>
          </a:p>
          <a:p>
            <a:r>
              <a:rPr lang="en-US" dirty="0"/>
              <a:t>Directed arcs can also be </a:t>
            </a:r>
            <a:r>
              <a:rPr lang="en-US" b="1" dirty="0"/>
              <a:t>labeled </a:t>
            </a:r>
            <a:r>
              <a:rPr lang="en-US" dirty="0"/>
              <a:t>with the </a:t>
            </a:r>
            <a:r>
              <a:rPr lang="en-US" b="1" dirty="0"/>
              <a:t>grammatical relation</a:t>
            </a:r>
            <a:r>
              <a:rPr lang="en-US" dirty="0"/>
              <a:t> that holds between the head and  a dependent</a:t>
            </a:r>
            <a:r>
              <a:rPr lang="en-US" b="1" dirty="0"/>
              <a:t>. </a:t>
            </a:r>
          </a:p>
          <a:p>
            <a:endParaRPr lang="en-US" b="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ACB8E42B-03B9-734C-897E-20C3C099E770}"/>
              </a:ext>
            </a:extLst>
          </p:cNvPr>
          <p:cNvGrpSpPr/>
          <p:nvPr/>
        </p:nvGrpSpPr>
        <p:grpSpPr>
          <a:xfrm>
            <a:off x="2362200" y="3870925"/>
            <a:ext cx="3857263" cy="379942"/>
            <a:chOff x="2333264" y="5410200"/>
            <a:chExt cx="3857263" cy="379942"/>
          </a:xfrm>
        </p:grpSpPr>
        <p:cxnSp>
          <p:nvCxnSpPr>
            <p:cNvPr id="8" name="Straight Arrow Connector 7">
              <a:extLst>
                <a:ext uri="{FF2B5EF4-FFF2-40B4-BE49-F238E27FC236}">
                  <a16:creationId xmlns:a16="http://schemas.microsoft.com/office/drawing/2014/main" id="{0F3E6311-F809-8D48-820B-84DBDF36D296}"/>
                </a:ext>
              </a:extLst>
            </p:cNvPr>
            <p:cNvCxnSpPr/>
            <p:nvPr/>
          </p:nvCxnSpPr>
          <p:spPr>
            <a:xfrm>
              <a:off x="3095264" y="5605476"/>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CA7032F1-688D-6340-B224-87018795C2E7}"/>
                </a:ext>
              </a:extLst>
            </p:cNvPr>
            <p:cNvSpPr txBox="1"/>
            <p:nvPr/>
          </p:nvSpPr>
          <p:spPr>
            <a:xfrm>
              <a:off x="2333264" y="5420810"/>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0" name="TextBox 9">
              <a:extLst>
                <a:ext uri="{FF2B5EF4-FFF2-40B4-BE49-F238E27FC236}">
                  <a16:creationId xmlns:a16="http://schemas.microsoft.com/office/drawing/2014/main" id="{DDC8B470-E0BB-2447-BB40-8B90A9415A92}"/>
                </a:ext>
              </a:extLst>
            </p:cNvPr>
            <p:cNvSpPr txBox="1"/>
            <p:nvPr/>
          </p:nvSpPr>
          <p:spPr>
            <a:xfrm>
              <a:off x="4876800" y="5410200"/>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spTree>
    <p:extLst>
      <p:ext uri="{BB962C8B-B14F-4D97-AF65-F5344CB8AC3E}">
        <p14:creationId xmlns:p14="http://schemas.microsoft.com/office/powerpoint/2010/main" val="261711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3B4E-6CF9-ED48-A5B2-71D18AC15247}"/>
              </a:ext>
            </a:extLst>
          </p:cNvPr>
          <p:cNvSpPr>
            <a:spLocks noGrp="1"/>
          </p:cNvSpPr>
          <p:nvPr>
            <p:ph type="title"/>
          </p:nvPr>
        </p:nvSpPr>
        <p:spPr/>
        <p:txBody>
          <a:bodyPr/>
          <a:lstStyle/>
          <a:p>
            <a:r>
              <a:rPr lang="en-US" dirty="0"/>
              <a:t>Semantic Parsing</a:t>
            </a:r>
          </a:p>
        </p:txBody>
      </p:sp>
      <p:sp>
        <p:nvSpPr>
          <p:cNvPr id="3" name="Content Placeholder 2">
            <a:extLst>
              <a:ext uri="{FF2B5EF4-FFF2-40B4-BE49-F238E27FC236}">
                <a16:creationId xmlns:a16="http://schemas.microsoft.com/office/drawing/2014/main" id="{1E8A65EA-C285-A747-B517-807303CAD629}"/>
              </a:ext>
            </a:extLst>
          </p:cNvPr>
          <p:cNvSpPr>
            <a:spLocks noGrp="1"/>
          </p:cNvSpPr>
          <p:nvPr>
            <p:ph idx="1"/>
          </p:nvPr>
        </p:nvSpPr>
        <p:spPr/>
        <p:txBody>
          <a:bodyPr>
            <a:normAutofit/>
          </a:bodyPr>
          <a:lstStyle/>
          <a:p>
            <a:r>
              <a:rPr lang="en-US" sz="2400" dirty="0"/>
              <a:t>The process whereby </a:t>
            </a:r>
            <a:r>
              <a:rPr lang="en-US" sz="2400" b="1" dirty="0"/>
              <a:t>meaning representations</a:t>
            </a:r>
            <a:r>
              <a:rPr lang="en-US" sz="2400" dirty="0"/>
              <a:t> are created and assigned to linguistic inputs is called </a:t>
            </a:r>
            <a:r>
              <a:rPr lang="en-US" sz="2400" b="1" dirty="0"/>
              <a:t>semantic parsing </a:t>
            </a:r>
            <a:r>
              <a:rPr lang="en-US" sz="2400" dirty="0"/>
              <a:t>or </a:t>
            </a:r>
            <a:r>
              <a:rPr lang="en-US" sz="2400" b="1" dirty="0"/>
              <a:t>semantic analysis.</a:t>
            </a:r>
          </a:p>
        </p:txBody>
      </p:sp>
      <p:pic>
        <p:nvPicPr>
          <p:cNvPr id="4" name="Picture 3">
            <a:extLst>
              <a:ext uri="{FF2B5EF4-FFF2-40B4-BE49-F238E27FC236}">
                <a16:creationId xmlns:a16="http://schemas.microsoft.com/office/drawing/2014/main" id="{B987CCEA-ADE1-9D4B-B1D5-11F07A95FBCC}"/>
              </a:ext>
            </a:extLst>
          </p:cNvPr>
          <p:cNvPicPr>
            <a:picLocks noChangeAspect="1"/>
          </p:cNvPicPr>
          <p:nvPr/>
        </p:nvPicPr>
        <p:blipFill>
          <a:blip r:embed="rId2"/>
          <a:stretch>
            <a:fillRect/>
          </a:stretch>
        </p:blipFill>
        <p:spPr>
          <a:xfrm>
            <a:off x="28073" y="4635034"/>
            <a:ext cx="9410681" cy="622766"/>
          </a:xfrm>
          <a:prstGeom prst="rect">
            <a:avLst/>
          </a:prstGeom>
        </p:spPr>
      </p:pic>
      <p:sp>
        <p:nvSpPr>
          <p:cNvPr id="5" name="TextBox 4">
            <a:extLst>
              <a:ext uri="{FF2B5EF4-FFF2-40B4-BE49-F238E27FC236}">
                <a16:creationId xmlns:a16="http://schemas.microsoft.com/office/drawing/2014/main" id="{F9816031-43B6-764D-918E-6A982CA5A90D}"/>
              </a:ext>
            </a:extLst>
          </p:cNvPr>
          <p:cNvSpPr txBox="1"/>
          <p:nvPr/>
        </p:nvSpPr>
        <p:spPr>
          <a:xfrm>
            <a:off x="2076318" y="3417239"/>
            <a:ext cx="4336636" cy="461665"/>
          </a:xfrm>
          <a:prstGeom prst="rect">
            <a:avLst/>
          </a:prstGeom>
          <a:noFill/>
        </p:spPr>
        <p:txBody>
          <a:bodyPr wrap="none" rtlCol="0">
            <a:spAutoFit/>
          </a:bodyPr>
          <a:lstStyle/>
          <a:p>
            <a:r>
              <a:rPr lang="en-US" sz="2400" u="sng" dirty="0"/>
              <a:t>Linguistic Expression:</a:t>
            </a:r>
            <a:r>
              <a:rPr lang="en-US" sz="2400" dirty="0"/>
              <a:t> </a:t>
            </a:r>
            <a:r>
              <a:rPr lang="en-US" sz="2400" i="1" dirty="0"/>
              <a:t>I have a car</a:t>
            </a:r>
          </a:p>
        </p:txBody>
      </p:sp>
      <p:sp>
        <p:nvSpPr>
          <p:cNvPr id="6" name="Rectangle 5">
            <a:extLst>
              <a:ext uri="{FF2B5EF4-FFF2-40B4-BE49-F238E27FC236}">
                <a16:creationId xmlns:a16="http://schemas.microsoft.com/office/drawing/2014/main" id="{565EF35B-6188-F14B-8B97-83594E7906D6}"/>
              </a:ext>
            </a:extLst>
          </p:cNvPr>
          <p:cNvSpPr/>
          <p:nvPr/>
        </p:nvSpPr>
        <p:spPr>
          <a:xfrm>
            <a:off x="2927960" y="4173369"/>
            <a:ext cx="3288080" cy="461665"/>
          </a:xfrm>
          <a:prstGeom prst="rect">
            <a:avLst/>
          </a:prstGeom>
        </p:spPr>
        <p:txBody>
          <a:bodyPr wrap="none">
            <a:spAutoFit/>
          </a:bodyPr>
          <a:lstStyle/>
          <a:p>
            <a:r>
              <a:rPr lang="en-US" sz="2400" u="sng" dirty="0"/>
              <a:t>Meaning representation:</a:t>
            </a:r>
            <a:endParaRPr lang="en-US" sz="2400" dirty="0"/>
          </a:p>
        </p:txBody>
      </p:sp>
    </p:spTree>
    <p:extLst>
      <p:ext uri="{BB962C8B-B14F-4D97-AF65-F5344CB8AC3E}">
        <p14:creationId xmlns:p14="http://schemas.microsoft.com/office/powerpoint/2010/main" val="2464354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9448C-5FDE-C345-98EC-9E3ED5EC90D5}"/>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C01671E2-78D2-4C41-85E3-AB480CF0643F}"/>
              </a:ext>
            </a:extLst>
          </p:cNvPr>
          <p:cNvSpPr>
            <a:spLocks noGrp="1"/>
          </p:cNvSpPr>
          <p:nvPr>
            <p:ph idx="1"/>
          </p:nvPr>
        </p:nvSpPr>
        <p:spPr/>
        <p:txBody>
          <a:bodyPr>
            <a:normAutofit/>
          </a:bodyPr>
          <a:lstStyle/>
          <a:p>
            <a:r>
              <a:rPr lang="en-US" sz="2400" dirty="0"/>
              <a:t>A meaning representation consists of structures composed from a set of </a:t>
            </a:r>
            <a:r>
              <a:rPr lang="en-US" sz="2400" b="1" dirty="0"/>
              <a:t>symbols</a:t>
            </a:r>
            <a:r>
              <a:rPr lang="en-US" sz="2400" dirty="0"/>
              <a:t>, or </a:t>
            </a:r>
            <a:r>
              <a:rPr lang="en-US" sz="2400" b="1" dirty="0"/>
              <a:t>representational vocabulary</a:t>
            </a:r>
            <a:r>
              <a:rPr lang="en-US" sz="2400" dirty="0"/>
              <a:t>, which correspond to</a:t>
            </a:r>
          </a:p>
          <a:p>
            <a:pPr marL="457200" indent="-457200">
              <a:buFont typeface="+mj-lt"/>
              <a:buAutoNum type="arabicPeriod"/>
            </a:pPr>
            <a:r>
              <a:rPr lang="en-US" sz="2400" dirty="0"/>
              <a:t>Objects (</a:t>
            </a:r>
            <a:r>
              <a:rPr lang="en-US" sz="2400" dirty="0">
                <a:latin typeface="Courier New" panose="02070309020205020404" pitchFamily="49" charset="0"/>
              </a:rPr>
              <a:t>speaker, car</a:t>
            </a:r>
            <a:r>
              <a:rPr lang="en-US" sz="2400" dirty="0"/>
              <a:t>)</a:t>
            </a:r>
          </a:p>
          <a:p>
            <a:pPr marL="457200" indent="-457200">
              <a:buFont typeface="+mj-lt"/>
              <a:buAutoNum type="arabicPeriod"/>
            </a:pPr>
            <a:r>
              <a:rPr lang="en-US" sz="2400" dirty="0"/>
              <a:t>Properties of objects (</a:t>
            </a:r>
            <a:r>
              <a:rPr lang="en-US" sz="2400" dirty="0">
                <a:latin typeface="Courier New" panose="02070309020205020404" pitchFamily="49" charset="0"/>
              </a:rPr>
              <a:t>red(car)</a:t>
            </a:r>
            <a:r>
              <a:rPr lang="en-US" sz="2400" dirty="0"/>
              <a:t>)</a:t>
            </a:r>
            <a:endParaRPr lang="en-US" sz="2400" dirty="0">
              <a:latin typeface="Courier New" panose="02070309020205020404" pitchFamily="49" charset="0"/>
            </a:endParaRPr>
          </a:p>
          <a:p>
            <a:pPr marL="457200" indent="-457200">
              <a:buFont typeface="+mj-lt"/>
              <a:buAutoNum type="arabicPeriod"/>
            </a:pPr>
            <a:r>
              <a:rPr lang="en-US" sz="2400" dirty="0"/>
              <a:t>Relation among objects (</a:t>
            </a:r>
            <a:r>
              <a:rPr lang="en-US" sz="2400" dirty="0">
                <a:latin typeface="Courier New" panose="02070309020205020404" pitchFamily="49" charset="0"/>
              </a:rPr>
              <a:t>owns(speaker, car)</a:t>
            </a:r>
            <a:r>
              <a:rPr lang="en-US" sz="2400" dirty="0"/>
              <a:t> )</a:t>
            </a:r>
          </a:p>
          <a:p>
            <a:pPr marL="0" indent="0">
              <a:buNone/>
            </a:pPr>
            <a:r>
              <a:rPr lang="en-US" sz="2400" dirty="0"/>
              <a:t>These describe some state of the world, which we are trying to represent and reason about.</a:t>
            </a:r>
          </a:p>
          <a:p>
            <a:pPr marL="457200" indent="-457200">
              <a:buFont typeface="+mj-lt"/>
              <a:buAutoNum type="arabicPeriod"/>
            </a:pPr>
            <a:endParaRPr lang="en-US" sz="2400" dirty="0"/>
          </a:p>
          <a:p>
            <a:endParaRPr lang="en-US" sz="2400" b="1" dirty="0"/>
          </a:p>
          <a:p>
            <a:endParaRPr lang="en-US" sz="2400" dirty="0"/>
          </a:p>
        </p:txBody>
      </p:sp>
    </p:spTree>
    <p:extLst>
      <p:ext uri="{BB962C8B-B14F-4D97-AF65-F5344CB8AC3E}">
        <p14:creationId xmlns:p14="http://schemas.microsoft.com/office/powerpoint/2010/main" val="1370838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953-C8C6-CF4E-8F28-9CDBB08EA89A}"/>
              </a:ext>
            </a:extLst>
          </p:cNvPr>
          <p:cNvSpPr>
            <a:spLocks noGrp="1"/>
          </p:cNvSpPr>
          <p:nvPr>
            <p:ph type="title"/>
          </p:nvPr>
        </p:nvSpPr>
        <p:spPr/>
        <p:txBody>
          <a:bodyPr/>
          <a:lstStyle/>
          <a:p>
            <a:r>
              <a:rPr lang="en-US" dirty="0"/>
              <a:t>Meaning Representation</a:t>
            </a:r>
          </a:p>
        </p:txBody>
      </p:sp>
      <p:sp>
        <p:nvSpPr>
          <p:cNvPr id="3" name="Content Placeholder 2">
            <a:extLst>
              <a:ext uri="{FF2B5EF4-FFF2-40B4-BE49-F238E27FC236}">
                <a16:creationId xmlns:a16="http://schemas.microsoft.com/office/drawing/2014/main" id="{9C2BEE7A-BFFB-DB4E-B4B7-0C969B776331}"/>
              </a:ext>
            </a:extLst>
          </p:cNvPr>
          <p:cNvSpPr>
            <a:spLocks noGrp="1"/>
          </p:cNvSpPr>
          <p:nvPr>
            <p:ph idx="1"/>
          </p:nvPr>
        </p:nvSpPr>
        <p:spPr/>
        <p:txBody>
          <a:bodyPr>
            <a:normAutofit/>
          </a:bodyPr>
          <a:lstStyle/>
          <a:p>
            <a:r>
              <a:rPr lang="en-US" sz="2400" dirty="0"/>
              <a:t>Meaning representations can be viewed </a:t>
            </a:r>
            <a:r>
              <a:rPr lang="en-US" sz="2400" b="1" dirty="0"/>
              <a:t>both</a:t>
            </a:r>
            <a:r>
              <a:rPr lang="en-US" sz="2400" dirty="0"/>
              <a:t> as </a:t>
            </a:r>
          </a:p>
          <a:p>
            <a:pPr marL="457200" indent="-457200">
              <a:buFont typeface="+mj-lt"/>
              <a:buAutoNum type="arabicPeriod"/>
            </a:pPr>
            <a:r>
              <a:rPr lang="en-US" sz="2400" dirty="0"/>
              <a:t>Representations of the </a:t>
            </a:r>
            <a:r>
              <a:rPr lang="en-US" sz="2400" b="1" dirty="0"/>
              <a:t>meaning of a linguistic input</a:t>
            </a:r>
            <a:r>
              <a:rPr lang="en-US" sz="2400" dirty="0"/>
              <a:t>, and</a:t>
            </a:r>
          </a:p>
          <a:p>
            <a:pPr marL="457200" indent="-457200">
              <a:buFont typeface="+mj-lt"/>
              <a:buAutoNum type="arabicPeriod"/>
            </a:pPr>
            <a:r>
              <a:rPr lang="en-US" sz="2400" dirty="0"/>
              <a:t>As representations of </a:t>
            </a:r>
            <a:r>
              <a:rPr lang="en-US" sz="2400" b="1" dirty="0"/>
              <a:t>the state of affairs in the world</a:t>
            </a:r>
            <a:r>
              <a:rPr lang="en-US" sz="2400" dirty="0"/>
              <a:t>. </a:t>
            </a:r>
          </a:p>
          <a:p>
            <a:endParaRPr lang="en-US" sz="2400" dirty="0"/>
          </a:p>
          <a:p>
            <a:r>
              <a:rPr lang="en-US" sz="2400" dirty="0"/>
              <a:t>This is going to allow us to link linguistic inputs to the world and use our knowledge of the world to reason about whether statements are true, or to answer questions by returning objects that matching variables in the question. </a:t>
            </a:r>
          </a:p>
          <a:p>
            <a:endParaRPr lang="en-US" sz="2400" dirty="0"/>
          </a:p>
        </p:txBody>
      </p:sp>
    </p:spTree>
    <p:extLst>
      <p:ext uri="{BB962C8B-B14F-4D97-AF65-F5344CB8AC3E}">
        <p14:creationId xmlns:p14="http://schemas.microsoft.com/office/powerpoint/2010/main" val="394531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lstStyle/>
          <a:p>
            <a:pPr marL="457200" indent="-457200">
              <a:buFont typeface="+mj-lt"/>
              <a:buAutoNum type="arabicPeriod"/>
            </a:pPr>
            <a:r>
              <a:rPr lang="en-US" dirty="0"/>
              <a:t>Verifiability </a:t>
            </a:r>
          </a:p>
          <a:p>
            <a:pPr marL="457200" indent="-457200">
              <a:buFont typeface="+mj-lt"/>
              <a:buAutoNum type="arabicPeriod"/>
            </a:pPr>
            <a:r>
              <a:rPr lang="en-US" dirty="0"/>
              <a:t>Unambiguous Representations</a:t>
            </a:r>
          </a:p>
          <a:p>
            <a:pPr marL="457200" indent="-457200">
              <a:buFont typeface="+mj-lt"/>
              <a:buAutoNum type="arabicPeriod"/>
            </a:pPr>
            <a:r>
              <a:rPr lang="en-US" dirty="0"/>
              <a:t>Canonical Forms</a:t>
            </a:r>
          </a:p>
          <a:p>
            <a:pPr marL="457200" indent="-457200">
              <a:buFont typeface="+mj-lt"/>
              <a:buAutoNum type="arabicPeriod"/>
            </a:pPr>
            <a:r>
              <a:rPr lang="en-US" dirty="0"/>
              <a:t>Make Inferences </a:t>
            </a:r>
          </a:p>
          <a:p>
            <a:pPr marL="457200" indent="-457200">
              <a:buFont typeface="+mj-lt"/>
              <a:buAutoNum type="arabicPeriod"/>
            </a:pPr>
            <a:r>
              <a:rPr lang="en-US" dirty="0"/>
              <a:t>Match variables</a:t>
            </a:r>
          </a:p>
        </p:txBody>
      </p:sp>
    </p:spTree>
    <p:extLst>
      <p:ext uri="{BB962C8B-B14F-4D97-AF65-F5344CB8AC3E}">
        <p14:creationId xmlns:p14="http://schemas.microsoft.com/office/powerpoint/2010/main" val="122126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FDCB3DA-89CC-C74D-B90B-A7AE7C4C0E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723336"/>
            <a:ext cx="10450430" cy="3151717"/>
          </a:xfrm>
          <a:prstGeom prst="rect">
            <a:avLst/>
          </a:prstGeom>
        </p:spPr>
      </p:pic>
      <p:sp>
        <p:nvSpPr>
          <p:cNvPr id="2" name="Title 1">
            <a:extLst>
              <a:ext uri="{FF2B5EF4-FFF2-40B4-BE49-F238E27FC236}">
                <a16:creationId xmlns:a16="http://schemas.microsoft.com/office/drawing/2014/main" id="{ED100BC2-B07E-184A-85AC-D24E8A56C051}"/>
              </a:ext>
            </a:extLst>
          </p:cNvPr>
          <p:cNvSpPr>
            <a:spLocks noGrp="1"/>
          </p:cNvSpPr>
          <p:nvPr>
            <p:ph type="title"/>
          </p:nvPr>
        </p:nvSpPr>
        <p:spPr/>
        <p:txBody>
          <a:bodyPr/>
          <a:lstStyle/>
          <a:p>
            <a:r>
              <a:rPr lang="en-US" dirty="0"/>
              <a:t>Verifiability </a:t>
            </a:r>
          </a:p>
        </p:txBody>
      </p:sp>
      <p:pic>
        <p:nvPicPr>
          <p:cNvPr id="5" name="Picture 4" descr="A screenshot of a cell phone&#10;&#10;Description automatically generated">
            <a:extLst>
              <a:ext uri="{FF2B5EF4-FFF2-40B4-BE49-F238E27FC236}">
                <a16:creationId xmlns:a16="http://schemas.microsoft.com/office/drawing/2014/main" id="{429C9088-E050-094A-9DAB-E2B63F83C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59" y="4284709"/>
            <a:ext cx="4419600" cy="3168770"/>
          </a:xfrm>
          <a:prstGeom prst="rect">
            <a:avLst/>
          </a:prstGeom>
        </p:spPr>
      </p:pic>
      <p:sp>
        <p:nvSpPr>
          <p:cNvPr id="3" name="Content Placeholder 2">
            <a:extLst>
              <a:ext uri="{FF2B5EF4-FFF2-40B4-BE49-F238E27FC236}">
                <a16:creationId xmlns:a16="http://schemas.microsoft.com/office/drawing/2014/main" id="{958FAF06-3BD2-E349-8D15-DA9A6AFB8953}"/>
              </a:ext>
            </a:extLst>
          </p:cNvPr>
          <p:cNvSpPr>
            <a:spLocks noGrp="1"/>
          </p:cNvSpPr>
          <p:nvPr>
            <p:ph idx="1"/>
          </p:nvPr>
        </p:nvSpPr>
        <p:spPr/>
        <p:txBody>
          <a:bodyPr/>
          <a:lstStyle/>
          <a:p>
            <a:r>
              <a:rPr lang="en-US" dirty="0"/>
              <a:t>One application that we would like to use meaning representations for is to support </a:t>
            </a:r>
            <a:r>
              <a:rPr lang="en-US" b="1" dirty="0"/>
              <a:t>question answering systems</a:t>
            </a:r>
            <a:r>
              <a:rPr lang="en-US" dirty="0"/>
              <a:t> against a </a:t>
            </a:r>
            <a:r>
              <a:rPr lang="en-US" b="1" dirty="0"/>
              <a:t>knowledge base</a:t>
            </a:r>
            <a:r>
              <a:rPr lang="en-US" dirty="0"/>
              <a:t>.</a:t>
            </a:r>
          </a:p>
          <a:p>
            <a:r>
              <a:rPr lang="en-US" i="1" dirty="0"/>
              <a:t>Does </a:t>
            </a:r>
            <a:r>
              <a:rPr lang="en-US" i="1" dirty="0" err="1"/>
              <a:t>Zahav</a:t>
            </a:r>
            <a:r>
              <a:rPr lang="en-US" i="1" dirty="0"/>
              <a:t> serve vegetarian food?  </a:t>
            </a:r>
          </a:p>
          <a:p>
            <a:r>
              <a:rPr lang="en-US" dirty="0"/>
              <a:t>We want a representation like </a:t>
            </a:r>
            <a:r>
              <a:rPr lang="en-US" sz="1800" dirty="0">
                <a:latin typeface="Courier New" panose="02070309020205020404" pitchFamily="49" charset="0"/>
              </a:rPr>
              <a:t>serves(</a:t>
            </a:r>
            <a:r>
              <a:rPr lang="en-US" sz="1800" dirty="0" err="1">
                <a:latin typeface="Courier New" panose="02070309020205020404" pitchFamily="49" charset="0"/>
              </a:rPr>
              <a:t>Zahav</a:t>
            </a:r>
            <a:r>
              <a:rPr lang="en-US" sz="1800" dirty="0">
                <a:latin typeface="Courier New" panose="02070309020205020404" pitchFamily="49" charset="0"/>
              </a:rPr>
              <a:t>, vegetarian)</a:t>
            </a:r>
            <a:r>
              <a:rPr lang="en-US" sz="1800" dirty="0"/>
              <a:t> </a:t>
            </a:r>
            <a:r>
              <a:rPr lang="en-US" dirty="0"/>
              <a:t>representation that could be queried against Yelp’s KB.</a:t>
            </a:r>
            <a:r>
              <a:rPr lang="en-US" sz="1800" dirty="0">
                <a:latin typeface="Courier New" panose="02070309020205020404" pitchFamily="49" charset="0"/>
              </a:rPr>
              <a:t> </a:t>
            </a:r>
          </a:p>
          <a:p>
            <a:endParaRPr lang="en-US" i="1" dirty="0"/>
          </a:p>
        </p:txBody>
      </p:sp>
    </p:spTree>
    <p:extLst>
      <p:ext uri="{BB962C8B-B14F-4D97-AF65-F5344CB8AC3E}">
        <p14:creationId xmlns:p14="http://schemas.microsoft.com/office/powerpoint/2010/main" val="1734464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p>
        </p:txBody>
      </p:sp>
      <p:pic>
        <p:nvPicPr>
          <p:cNvPr id="6" name="Picture 5" descr="A display in a store&#10;&#10;Description automatically generated">
            <a:extLst>
              <a:ext uri="{FF2B5EF4-FFF2-40B4-BE49-F238E27FC236}">
                <a16:creationId xmlns:a16="http://schemas.microsoft.com/office/drawing/2014/main" id="{2543AD62-D3C5-2F47-94D7-E370E6F15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 y="2207725"/>
            <a:ext cx="8046721" cy="4650275"/>
          </a:xfrm>
          <a:prstGeom prst="rect">
            <a:avLst/>
          </a:prstGeom>
        </p:spPr>
      </p:pic>
      <p:pic>
        <p:nvPicPr>
          <p:cNvPr id="4" name="Picture 3">
            <a:extLst>
              <a:ext uri="{FF2B5EF4-FFF2-40B4-BE49-F238E27FC236}">
                <a16:creationId xmlns:a16="http://schemas.microsoft.com/office/drawing/2014/main" id="{47F6AB03-40F4-E949-AC80-AF77473DC04B}"/>
              </a:ext>
            </a:extLst>
          </p:cNvPr>
          <p:cNvPicPr>
            <a:picLocks noChangeAspect="1"/>
          </p:cNvPicPr>
          <p:nvPr/>
        </p:nvPicPr>
        <p:blipFill>
          <a:blip r:embed="rId3"/>
          <a:stretch>
            <a:fillRect/>
          </a:stretch>
        </p:blipFill>
        <p:spPr>
          <a:xfrm>
            <a:off x="152400" y="2362200"/>
            <a:ext cx="4267200" cy="5941961"/>
          </a:xfrm>
          <a:prstGeom prst="rect">
            <a:avLst/>
          </a:prstGeom>
        </p:spPr>
      </p:pic>
    </p:spTree>
    <p:extLst>
      <p:ext uri="{BB962C8B-B14F-4D97-AF65-F5344CB8AC3E}">
        <p14:creationId xmlns:p14="http://schemas.microsoft.com/office/powerpoint/2010/main" val="353430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Unambiguous representation</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p:txBody>
          <a:bodyPr/>
          <a:lstStyle/>
          <a:p>
            <a:r>
              <a:rPr lang="en-US" i="1" dirty="0"/>
              <a:t>I want to eat someplace that’s near Penn’s campus.</a:t>
            </a:r>
            <a:br>
              <a:rPr lang="en-US" i="1" dirty="0"/>
            </a:br>
            <a:endParaRPr lang="en-US" i="1" dirty="0"/>
          </a:p>
          <a:p>
            <a:r>
              <a:rPr lang="en-US" dirty="0"/>
              <a:t>Our </a:t>
            </a:r>
            <a:r>
              <a:rPr lang="en-US" b="1" dirty="0"/>
              <a:t>meaning representations </a:t>
            </a:r>
            <a:r>
              <a:rPr lang="en-US" dirty="0"/>
              <a:t>itself cannot be ambiguous, so that the the system can reason over a representation that means either one thing or the other in order to decide how to answer. </a:t>
            </a:r>
          </a:p>
          <a:p>
            <a:r>
              <a:rPr lang="en-US" i="1" dirty="0"/>
              <a:t>Note: </a:t>
            </a:r>
            <a:r>
              <a:rPr lang="en-US" b="1" dirty="0"/>
              <a:t>Vagueness </a:t>
            </a:r>
            <a:r>
              <a:rPr lang="en-US" dirty="0"/>
              <a:t>is OK!</a:t>
            </a:r>
          </a:p>
          <a:p>
            <a:r>
              <a:rPr lang="en-US" dirty="0"/>
              <a:t>Vagueness leaves some parts of the meaning underspecified but doesn’t give rise to multiple representations,</a:t>
            </a:r>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3108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5183-AF8B-A143-950E-226D3AE4481A}"/>
              </a:ext>
            </a:extLst>
          </p:cNvPr>
          <p:cNvSpPr>
            <a:spLocks noGrp="1"/>
          </p:cNvSpPr>
          <p:nvPr>
            <p:ph type="title"/>
          </p:nvPr>
        </p:nvSpPr>
        <p:spPr/>
        <p:txBody>
          <a:bodyPr/>
          <a:lstStyle/>
          <a:p>
            <a:r>
              <a:rPr lang="en-US" dirty="0"/>
              <a:t>Canonical form</a:t>
            </a:r>
          </a:p>
        </p:txBody>
      </p:sp>
      <p:sp>
        <p:nvSpPr>
          <p:cNvPr id="3" name="Content Placeholder 2">
            <a:extLst>
              <a:ext uri="{FF2B5EF4-FFF2-40B4-BE49-F238E27FC236}">
                <a16:creationId xmlns:a16="http://schemas.microsoft.com/office/drawing/2014/main" id="{93B06A85-F206-8044-9B5D-4447374145E7}"/>
              </a:ext>
            </a:extLst>
          </p:cNvPr>
          <p:cNvSpPr>
            <a:spLocks noGrp="1"/>
          </p:cNvSpPr>
          <p:nvPr>
            <p:ph idx="1"/>
          </p:nvPr>
        </p:nvSpPr>
        <p:spPr>
          <a:xfrm>
            <a:off x="822959" y="1845734"/>
            <a:ext cx="7543801" cy="4725662"/>
          </a:xfrm>
        </p:spPr>
        <p:txBody>
          <a:bodyPr>
            <a:normAutofit/>
          </a:bodyPr>
          <a:lstStyle/>
          <a:p>
            <a:r>
              <a:rPr lang="en-US" dirty="0"/>
              <a:t>Distinct inputs that mean the same thing should have the same meaning representation.</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dirty="0"/>
              <a:t>Do they have vegetarian food at </a:t>
            </a:r>
            <a:r>
              <a:rPr lang="en-US" dirty="0" err="1"/>
              <a:t>Zahav</a:t>
            </a:r>
            <a:r>
              <a:rPr lang="en-US" dirty="0"/>
              <a:t>? </a:t>
            </a:r>
          </a:p>
          <a:p>
            <a:pPr marL="457200" indent="-457200">
              <a:buFont typeface="+mj-lt"/>
              <a:buAutoNum type="arabicPeriod"/>
            </a:pPr>
            <a:r>
              <a:rPr lang="en-US" dirty="0"/>
              <a:t>Are vegetarian dishes served at </a:t>
            </a:r>
            <a:r>
              <a:rPr lang="en-US" dirty="0" err="1"/>
              <a:t>Zahav</a:t>
            </a:r>
            <a:r>
              <a:rPr lang="en-US" dirty="0"/>
              <a:t>? </a:t>
            </a:r>
          </a:p>
          <a:p>
            <a:pPr marL="457200" indent="-457200">
              <a:buFont typeface="+mj-lt"/>
              <a:buAutoNum type="arabicPeriod"/>
            </a:pPr>
            <a:r>
              <a:rPr lang="en-US" dirty="0"/>
              <a:t>Does </a:t>
            </a:r>
            <a:r>
              <a:rPr lang="en-US" dirty="0" err="1"/>
              <a:t>Zahav</a:t>
            </a:r>
            <a:r>
              <a:rPr lang="en-US" dirty="0"/>
              <a:t> serve vegetarian fare? </a:t>
            </a:r>
          </a:p>
          <a:p>
            <a:pPr marL="0" indent="0">
              <a:buNone/>
            </a:pPr>
            <a:r>
              <a:rPr lang="en-US" dirty="0"/>
              <a:t>This is related to the task of </a:t>
            </a:r>
            <a:r>
              <a:rPr lang="en-US" i="1" dirty="0"/>
              <a:t>paraphrase identification. </a:t>
            </a:r>
            <a:r>
              <a:rPr lang="en-US" dirty="0"/>
              <a:t>Variations can be syntactic as well as lexical. </a:t>
            </a:r>
          </a:p>
          <a:p>
            <a:endParaRPr lang="en-US" dirty="0"/>
          </a:p>
        </p:txBody>
      </p:sp>
      <p:sp>
        <p:nvSpPr>
          <p:cNvPr id="5" name="TextBox 4">
            <a:extLst>
              <a:ext uri="{FF2B5EF4-FFF2-40B4-BE49-F238E27FC236}">
                <a16:creationId xmlns:a16="http://schemas.microsoft.com/office/drawing/2014/main" id="{F82F627F-1726-8C4A-B780-CC92C12A5B30}"/>
              </a:ext>
            </a:extLst>
          </p:cNvPr>
          <p:cNvSpPr txBox="1"/>
          <p:nvPr/>
        </p:nvSpPr>
        <p:spPr>
          <a:xfrm>
            <a:off x="7279341" y="202602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31639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C37D-97F2-444B-958B-3E922D781126}"/>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99E29CE6-FCEF-634D-9E7C-6E5843B84DB4}"/>
              </a:ext>
            </a:extLst>
          </p:cNvPr>
          <p:cNvSpPr>
            <a:spLocks noGrp="1"/>
          </p:cNvSpPr>
          <p:nvPr>
            <p:ph idx="1"/>
          </p:nvPr>
        </p:nvSpPr>
        <p:spPr>
          <a:xfrm>
            <a:off x="822959" y="1845734"/>
            <a:ext cx="7543801" cy="4326466"/>
          </a:xfrm>
        </p:spPr>
        <p:txBody>
          <a:bodyPr>
            <a:normAutofit/>
          </a:bodyPr>
          <a:lstStyle/>
          <a:p>
            <a:r>
              <a:rPr lang="en-US" dirty="0"/>
              <a:t>A system needs to draw conclusions based on the meaning representation of inputs </a:t>
            </a:r>
            <a:r>
              <a:rPr lang="en-US" i="1" dirty="0"/>
              <a:t>and</a:t>
            </a:r>
            <a:r>
              <a:rPr lang="en-US" dirty="0"/>
              <a:t> its background knowledge in order to perform </a:t>
            </a:r>
            <a:r>
              <a:rPr lang="en-US" b="1" dirty="0">
                <a:solidFill>
                  <a:schemeClr val="accent2"/>
                </a:solidFill>
              </a:rPr>
              <a:t>inference</a:t>
            </a:r>
            <a:r>
              <a:rPr lang="en-US" dirty="0"/>
              <a:t>.</a:t>
            </a:r>
          </a:p>
          <a:p>
            <a:pPr marL="457200" indent="-457200">
              <a:buFont typeface="+mj-lt"/>
              <a:buAutoNum type="arabicPeriod"/>
            </a:pPr>
            <a:r>
              <a:rPr lang="en-US" dirty="0"/>
              <a:t>Does </a:t>
            </a:r>
            <a:r>
              <a:rPr lang="en-US" dirty="0" err="1"/>
              <a:t>Zahav</a:t>
            </a:r>
            <a:r>
              <a:rPr lang="en-US" dirty="0"/>
              <a:t> have vegetarian dishes? </a:t>
            </a:r>
          </a:p>
          <a:p>
            <a:pPr marL="457200" indent="-457200">
              <a:buFont typeface="+mj-lt"/>
              <a:buAutoNum type="arabicPeriod"/>
            </a:pPr>
            <a:r>
              <a:rPr lang="en-US" b="1" dirty="0">
                <a:solidFill>
                  <a:schemeClr val="tx1"/>
                </a:solidFill>
              </a:rPr>
              <a:t>Can vegetarians eat at </a:t>
            </a:r>
            <a:r>
              <a:rPr lang="en-US" b="1" dirty="0" err="1">
                <a:solidFill>
                  <a:schemeClr val="tx1"/>
                </a:solidFill>
              </a:rPr>
              <a:t>Zahav</a:t>
            </a:r>
            <a:r>
              <a:rPr lang="en-US" b="1" dirty="0">
                <a:solidFill>
                  <a:schemeClr val="tx1"/>
                </a:solidFill>
              </a:rPr>
              <a:t>?</a:t>
            </a:r>
          </a:p>
          <a:p>
            <a:r>
              <a:rPr lang="en-US" dirty="0"/>
              <a:t>These are different questions, and we need to use our commonsense reasoning to be able to answer them.  </a:t>
            </a:r>
          </a:p>
          <a:p>
            <a:r>
              <a:rPr lang="en-US" dirty="0"/>
              <a:t>A system will need  to use </a:t>
            </a:r>
            <a:r>
              <a:rPr lang="en-US" dirty="0">
                <a:latin typeface="Courier New" panose="02070309020205020404" pitchFamily="49" charset="0"/>
              </a:rPr>
              <a:t>serves(</a:t>
            </a:r>
            <a:r>
              <a:rPr lang="en-US" dirty="0" err="1">
                <a:latin typeface="Courier New" panose="02070309020205020404" pitchFamily="49" charset="0"/>
              </a:rPr>
              <a:t>Zahav</a:t>
            </a:r>
            <a:r>
              <a:rPr lang="en-US" dirty="0">
                <a:latin typeface="Courier New" panose="02070309020205020404" pitchFamily="49" charset="0"/>
              </a:rPr>
              <a:t>, vegetarian)</a:t>
            </a:r>
            <a:r>
              <a:rPr lang="en-US" dirty="0"/>
              <a:t> and other background knowledge to make the inference.</a:t>
            </a:r>
            <a:endParaRPr lang="en-US" i="1" dirty="0">
              <a:solidFill>
                <a:schemeClr val="tx1"/>
              </a:solidFill>
            </a:endParaRPr>
          </a:p>
        </p:txBody>
      </p:sp>
    </p:spTree>
    <p:extLst>
      <p:ext uri="{BB962C8B-B14F-4D97-AF65-F5344CB8AC3E}">
        <p14:creationId xmlns:p14="http://schemas.microsoft.com/office/powerpoint/2010/main" val="761241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E229-5D45-EA40-ABB1-5DAF77C8B6B9}"/>
              </a:ext>
            </a:extLst>
          </p:cNvPr>
          <p:cNvSpPr>
            <a:spLocks noGrp="1"/>
          </p:cNvSpPr>
          <p:nvPr>
            <p:ph type="title"/>
          </p:nvPr>
        </p:nvSpPr>
        <p:spPr/>
        <p:txBody>
          <a:bodyPr/>
          <a:lstStyle/>
          <a:p>
            <a:r>
              <a:rPr lang="en-US" dirty="0"/>
              <a:t>Variables </a:t>
            </a:r>
          </a:p>
        </p:txBody>
      </p:sp>
      <p:sp>
        <p:nvSpPr>
          <p:cNvPr id="3" name="Content Placeholder 2">
            <a:extLst>
              <a:ext uri="{FF2B5EF4-FFF2-40B4-BE49-F238E27FC236}">
                <a16:creationId xmlns:a16="http://schemas.microsoft.com/office/drawing/2014/main" id="{A988F9BB-ACF5-7A46-B65B-AA8E9B5EE78F}"/>
              </a:ext>
            </a:extLst>
          </p:cNvPr>
          <p:cNvSpPr>
            <a:spLocks noGrp="1"/>
          </p:cNvSpPr>
          <p:nvPr>
            <p:ph idx="1"/>
          </p:nvPr>
        </p:nvSpPr>
        <p:spPr/>
        <p:txBody>
          <a:bodyPr/>
          <a:lstStyle/>
          <a:p>
            <a:r>
              <a:rPr lang="en-US" dirty="0"/>
              <a:t>Finally, meaning representations must support </a:t>
            </a:r>
            <a:r>
              <a:rPr lang="en-US" dirty="0" err="1"/>
              <a:t>varaible</a:t>
            </a:r>
            <a:r>
              <a:rPr lang="en-US" dirty="0"/>
              <a:t> that are not connected to a particular object.</a:t>
            </a:r>
          </a:p>
          <a:p>
            <a:pPr marL="457200" indent="-457200">
              <a:buFont typeface="+mj-lt"/>
              <a:buAutoNum type="arabicPeriod"/>
            </a:pPr>
            <a:r>
              <a:rPr lang="en-US" dirty="0"/>
              <a:t>I would like to find a restaurant where I can get vegetarian food. </a:t>
            </a:r>
          </a:p>
          <a:p>
            <a:pPr marL="457200" indent="-457200">
              <a:buFont typeface="+mj-lt"/>
              <a:buAutoNum type="arabicPeriod"/>
            </a:pPr>
            <a:r>
              <a:rPr lang="en-US" dirty="0"/>
              <a:t>Which restaurants serve vegetarian food?</a:t>
            </a:r>
          </a:p>
          <a:p>
            <a:pPr marL="0" indent="0">
              <a:buNone/>
            </a:pPr>
            <a:r>
              <a:rPr lang="en-US" dirty="0"/>
              <a:t>We will need to have a meaning representation like </a:t>
            </a:r>
            <a:r>
              <a:rPr lang="en-US" dirty="0">
                <a:latin typeface="Courier New" panose="02070309020205020404" pitchFamily="49" charset="0"/>
              </a:rPr>
              <a:t>serves(</a:t>
            </a:r>
            <a:r>
              <a:rPr lang="en-US" b="1" dirty="0">
                <a:latin typeface="Courier New" panose="02070309020205020404" pitchFamily="49" charset="0"/>
              </a:rPr>
              <a:t>x</a:t>
            </a:r>
            <a:r>
              <a:rPr lang="en-US" dirty="0">
                <a:latin typeface="Courier New" panose="02070309020205020404" pitchFamily="49" charset="0"/>
              </a:rPr>
              <a:t>, vegetarian)</a:t>
            </a:r>
          </a:p>
          <a:p>
            <a:pPr marL="0" indent="0">
              <a:buNone/>
            </a:pPr>
            <a:r>
              <a:rPr lang="en-US" dirty="0"/>
              <a:t>Where </a:t>
            </a:r>
            <a:r>
              <a:rPr lang="en-US" b="1" dirty="0"/>
              <a:t>x</a:t>
            </a:r>
            <a:r>
              <a:rPr lang="en-US" dirty="0"/>
              <a:t> can be replaced by some object in the KB that  matches the whole proposition. </a:t>
            </a:r>
          </a:p>
        </p:txBody>
      </p:sp>
    </p:spTree>
    <p:extLst>
      <p:ext uri="{BB962C8B-B14F-4D97-AF65-F5344CB8AC3E}">
        <p14:creationId xmlns:p14="http://schemas.microsoft.com/office/powerpoint/2010/main" val="33577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6C06-C24F-D04C-B43F-DA5CB9F6EF00}"/>
              </a:ext>
            </a:extLst>
          </p:cNvPr>
          <p:cNvSpPr>
            <a:spLocks noGrp="1"/>
          </p:cNvSpPr>
          <p:nvPr>
            <p:ph type="title"/>
          </p:nvPr>
        </p:nvSpPr>
        <p:spPr/>
        <p:txBody>
          <a:bodyPr/>
          <a:lstStyle/>
          <a:p>
            <a:r>
              <a:rPr lang="en-US" dirty="0"/>
              <a:t>Review: Dependency Trees</a:t>
            </a:r>
          </a:p>
        </p:txBody>
      </p:sp>
      <p:sp>
        <p:nvSpPr>
          <p:cNvPr id="3" name="Content Placeholder 2">
            <a:extLst>
              <a:ext uri="{FF2B5EF4-FFF2-40B4-BE49-F238E27FC236}">
                <a16:creationId xmlns:a16="http://schemas.microsoft.com/office/drawing/2014/main" id="{7552E16E-27A1-284E-92EC-1FCCD881C08B}"/>
              </a:ext>
            </a:extLst>
          </p:cNvPr>
          <p:cNvSpPr>
            <a:spLocks noGrp="1"/>
          </p:cNvSpPr>
          <p:nvPr>
            <p:ph idx="1"/>
          </p:nvPr>
        </p:nvSpPr>
        <p:spPr/>
        <p:txBody>
          <a:bodyPr>
            <a:normAutofit fontScale="92500" lnSpcReduction="10000"/>
          </a:bodyPr>
          <a:lstStyle/>
          <a:p>
            <a:r>
              <a:rPr lang="en-US" dirty="0"/>
              <a:t>A dependency tree is a digraph where:</a:t>
            </a:r>
          </a:p>
          <a:p>
            <a:pPr marL="457200" indent="-457200">
              <a:buFont typeface="+mj-lt"/>
              <a:buAutoNum type="arabicPeriod"/>
            </a:pPr>
            <a:r>
              <a:rPr lang="en-US" dirty="0"/>
              <a:t>There is a </a:t>
            </a:r>
            <a:r>
              <a:rPr lang="en-US" b="1" dirty="0">
                <a:solidFill>
                  <a:schemeClr val="accent1">
                    <a:lumMod val="75000"/>
                  </a:schemeClr>
                </a:solidFill>
              </a:rPr>
              <a:t>single designated root node</a:t>
            </a:r>
            <a:r>
              <a:rPr lang="en-US" dirty="0">
                <a:solidFill>
                  <a:schemeClr val="accent1">
                    <a:lumMod val="75000"/>
                  </a:schemeClr>
                </a:solidFill>
              </a:rPr>
              <a:t> </a:t>
            </a:r>
            <a:r>
              <a:rPr lang="en-US" dirty="0"/>
              <a:t>that has no incoming arcs</a:t>
            </a:r>
          </a:p>
          <a:p>
            <a:pPr marL="457200" indent="-457200">
              <a:buFont typeface="+mj-lt"/>
              <a:buAutoNum type="arabicPeriod"/>
            </a:pPr>
            <a:r>
              <a:rPr lang="en-US" dirty="0"/>
              <a:t>Each vertex has </a:t>
            </a:r>
            <a:r>
              <a:rPr lang="en-US" b="1" dirty="0">
                <a:solidFill>
                  <a:schemeClr val="accent1">
                    <a:lumMod val="75000"/>
                  </a:schemeClr>
                </a:solidFill>
              </a:rPr>
              <a:t>exactly one incoming arc </a:t>
            </a:r>
            <a:r>
              <a:rPr lang="en-US" dirty="0"/>
              <a:t>(except the root node)</a:t>
            </a:r>
          </a:p>
          <a:p>
            <a:pPr marL="457200" indent="-457200">
              <a:buFont typeface="+mj-lt"/>
              <a:buAutoNum type="arabicPeriod"/>
            </a:pPr>
            <a:r>
              <a:rPr lang="en-US" dirty="0"/>
              <a:t>There is a </a:t>
            </a:r>
            <a:r>
              <a:rPr lang="en-US" b="1" dirty="0">
                <a:solidFill>
                  <a:schemeClr val="accent1">
                    <a:lumMod val="75000"/>
                  </a:schemeClr>
                </a:solidFill>
              </a:rPr>
              <a:t>unique path</a:t>
            </a:r>
            <a:r>
              <a:rPr lang="en-US" dirty="0">
                <a:solidFill>
                  <a:schemeClr val="accent1">
                    <a:lumMod val="75000"/>
                  </a:schemeClr>
                </a:solidFill>
              </a:rPr>
              <a:t> </a:t>
            </a:r>
            <a:r>
              <a:rPr lang="en-US" dirty="0"/>
              <a:t>from the root node to each vertex in V</a:t>
            </a:r>
          </a:p>
          <a:p>
            <a:pPr marL="0" indent="0">
              <a:buNone/>
            </a:pPr>
            <a:r>
              <a:rPr lang="en-US" dirty="0"/>
              <a:t>This mean that each word in the sentence has exactly one head.</a:t>
            </a:r>
          </a:p>
          <a:p>
            <a:pPr marL="0" indent="0">
              <a:buNone/>
            </a:pPr>
            <a:endParaRPr lang="en-US" dirty="0"/>
          </a:p>
          <a:p>
            <a:pPr marL="0" indent="0">
              <a:buNone/>
            </a:pPr>
            <a:r>
              <a:rPr lang="en-US" b="1" dirty="0">
                <a:solidFill>
                  <a:schemeClr val="accent2"/>
                </a:solidFill>
              </a:rPr>
              <a:t>Labeled dependency trees </a:t>
            </a:r>
            <a:r>
              <a:rPr lang="en-US" dirty="0"/>
              <a:t>add labels to arcs to specify the </a:t>
            </a:r>
            <a:r>
              <a:rPr lang="en-US" b="1" dirty="0">
                <a:solidFill>
                  <a:schemeClr val="accent2"/>
                </a:solidFill>
              </a:rPr>
              <a:t>grammatical relationship </a:t>
            </a:r>
            <a:r>
              <a:rPr lang="en-US" dirty="0"/>
              <a:t>between the head and the dependent.</a:t>
            </a:r>
          </a:p>
        </p:txBody>
      </p:sp>
      <p:cxnSp>
        <p:nvCxnSpPr>
          <p:cNvPr id="4" name="Straight Arrow Connector 3">
            <a:extLst>
              <a:ext uri="{FF2B5EF4-FFF2-40B4-BE49-F238E27FC236}">
                <a16:creationId xmlns:a16="http://schemas.microsoft.com/office/drawing/2014/main" id="{DDE29133-551F-8B43-A8B5-88D2DB480CC2}"/>
              </a:ext>
            </a:extLst>
          </p:cNvPr>
          <p:cNvCxnSpPr/>
          <p:nvPr/>
        </p:nvCxnSpPr>
        <p:spPr>
          <a:xfrm>
            <a:off x="3323864" y="5706199"/>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904AA344-F6ED-2A44-BD3C-85B6F98DC28E}"/>
              </a:ext>
            </a:extLst>
          </p:cNvPr>
          <p:cNvSpPr txBox="1"/>
          <p:nvPr/>
        </p:nvSpPr>
        <p:spPr>
          <a:xfrm>
            <a:off x="2561864" y="5521533"/>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6" name="TextBox 5">
            <a:extLst>
              <a:ext uri="{FF2B5EF4-FFF2-40B4-BE49-F238E27FC236}">
                <a16:creationId xmlns:a16="http://schemas.microsoft.com/office/drawing/2014/main" id="{0757DB2B-5992-4340-81EE-B4CA5DF0AD75}"/>
              </a:ext>
            </a:extLst>
          </p:cNvPr>
          <p:cNvSpPr txBox="1"/>
          <p:nvPr/>
        </p:nvSpPr>
        <p:spPr>
          <a:xfrm>
            <a:off x="5105400" y="5510923"/>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7" name="Rounded Rectangle 6">
            <a:extLst>
              <a:ext uri="{FF2B5EF4-FFF2-40B4-BE49-F238E27FC236}">
                <a16:creationId xmlns:a16="http://schemas.microsoft.com/office/drawing/2014/main" id="{58CB7E1C-1067-2649-9613-EB2C7B5B1865}"/>
              </a:ext>
            </a:extLst>
          </p:cNvPr>
          <p:cNvSpPr/>
          <p:nvPr/>
        </p:nvSpPr>
        <p:spPr>
          <a:xfrm>
            <a:off x="3533997" y="5309066"/>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8" name="TextBox 7">
            <a:extLst>
              <a:ext uri="{FF2B5EF4-FFF2-40B4-BE49-F238E27FC236}">
                <a16:creationId xmlns:a16="http://schemas.microsoft.com/office/drawing/2014/main" id="{94D026C4-65C0-0C4F-8080-9D2C379E538B}"/>
              </a:ext>
            </a:extLst>
          </p:cNvPr>
          <p:cNvSpPr txBox="1"/>
          <p:nvPr/>
        </p:nvSpPr>
        <p:spPr>
          <a:xfrm>
            <a:off x="795250" y="6187220"/>
            <a:ext cx="7976607" cy="369332"/>
          </a:xfrm>
          <a:prstGeom prst="rect">
            <a:avLst/>
          </a:prstGeom>
          <a:noFill/>
        </p:spPr>
        <p:txBody>
          <a:bodyPr wrap="none" rtlCol="0">
            <a:spAutoFit/>
          </a:bodyPr>
          <a:lstStyle/>
          <a:p>
            <a:r>
              <a:rPr lang="en-US" dirty="0">
                <a:solidFill>
                  <a:schemeClr val="tx1">
                    <a:lumMod val="65000"/>
                    <a:lumOff val="35000"/>
                  </a:schemeClr>
                </a:solidFill>
              </a:rPr>
              <a:t>Relations can be things like </a:t>
            </a:r>
            <a:r>
              <a:rPr lang="en-US" b="1" dirty="0" err="1">
                <a:solidFill>
                  <a:schemeClr val="bg2">
                    <a:lumMod val="50000"/>
                  </a:schemeClr>
                </a:solidFill>
                <a:latin typeface="Courier New" panose="02070309020205020404" pitchFamily="49" charset="0"/>
                <a:cs typeface="Courier New" panose="02070309020205020404" pitchFamily="49" charset="0"/>
              </a:rPr>
              <a:t>nsubj</a:t>
            </a:r>
            <a:r>
              <a:rPr lang="en-US" dirty="0">
                <a:solidFill>
                  <a:schemeClr val="tx1">
                    <a:lumMod val="65000"/>
                    <a:lumOff val="35000"/>
                  </a:schemeClr>
                </a:solidFill>
              </a:rPr>
              <a:t> and </a:t>
            </a:r>
            <a:r>
              <a:rPr lang="en-US" b="1" dirty="0" err="1">
                <a:solidFill>
                  <a:schemeClr val="bg2">
                    <a:lumMod val="50000"/>
                  </a:schemeClr>
                </a:solidFill>
                <a:latin typeface="Courier New" panose="02070309020205020404" pitchFamily="49" charset="0"/>
                <a:cs typeface="Courier New" panose="02070309020205020404" pitchFamily="49" charset="0"/>
              </a:rPr>
              <a:t>dobj</a:t>
            </a:r>
            <a:r>
              <a:rPr lang="en-US" dirty="0">
                <a:solidFill>
                  <a:schemeClr val="tx1">
                    <a:lumMod val="65000"/>
                    <a:lumOff val="35000"/>
                  </a:schemeClr>
                </a:solidFill>
              </a:rPr>
              <a:t> identify the subject and direct object</a:t>
            </a:r>
            <a:endParaRPr lang="en-US" dirty="0"/>
          </a:p>
        </p:txBody>
      </p:sp>
    </p:spTree>
    <p:extLst>
      <p:ext uri="{BB962C8B-B14F-4D97-AF65-F5344CB8AC3E}">
        <p14:creationId xmlns:p14="http://schemas.microsoft.com/office/powerpoint/2010/main" val="207668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72980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1851486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403102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F397-6C96-CD4F-BF22-104651F2F263}"/>
              </a:ext>
            </a:extLst>
          </p:cNvPr>
          <p:cNvSpPr>
            <a:spLocks noGrp="1"/>
          </p:cNvSpPr>
          <p:nvPr>
            <p:ph type="title"/>
          </p:nvPr>
        </p:nvSpPr>
        <p:spPr/>
        <p:txBody>
          <a:bodyPr/>
          <a:lstStyle/>
          <a:p>
            <a:r>
              <a:rPr lang="en-US" dirty="0"/>
              <a:t>Denotation and Interpretation</a:t>
            </a:r>
          </a:p>
        </p:txBody>
      </p:sp>
      <p:sp>
        <p:nvSpPr>
          <p:cNvPr id="3" name="Content Placeholder 2">
            <a:extLst>
              <a:ext uri="{FF2B5EF4-FFF2-40B4-BE49-F238E27FC236}">
                <a16:creationId xmlns:a16="http://schemas.microsoft.com/office/drawing/2014/main" id="{C84F8A72-92C7-AE46-96F3-CE0DE60AA49F}"/>
              </a:ext>
            </a:extLst>
          </p:cNvPr>
          <p:cNvSpPr>
            <a:spLocks noGrp="1"/>
          </p:cNvSpPr>
          <p:nvPr>
            <p:ph idx="1"/>
          </p:nvPr>
        </p:nvSpPr>
        <p:spPr/>
        <p:txBody>
          <a:bodyPr/>
          <a:lstStyle/>
          <a:p>
            <a:r>
              <a:rPr lang="en-US" dirty="0"/>
              <a:t>A meaning representation has open-ended </a:t>
            </a:r>
            <a:r>
              <a:rPr lang="en-US" b="1" dirty="0"/>
              <a:t>vocabulary </a:t>
            </a:r>
            <a:r>
              <a:rPr lang="en-US" dirty="0"/>
              <a:t>of names for the objects, properties, and relations that make up the world we’re trying to represent.</a:t>
            </a:r>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p:txBody>
      </p:sp>
    </p:spTree>
    <p:extLst>
      <p:ext uri="{BB962C8B-B14F-4D97-AF65-F5344CB8AC3E}">
        <p14:creationId xmlns:p14="http://schemas.microsoft.com/office/powerpoint/2010/main" val="59684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7FF888-1E9F-CD4C-BC19-2CC5114F3DAF}"/>
              </a:ext>
            </a:extLst>
          </p:cNvPr>
          <p:cNvSpPr>
            <a:spLocks noGrp="1"/>
          </p:cNvSpPr>
          <p:nvPr>
            <p:ph type="title"/>
          </p:nvPr>
        </p:nvSpPr>
        <p:spPr/>
        <p:txBody>
          <a:bodyPr/>
          <a:lstStyle/>
          <a:p>
            <a:r>
              <a:rPr lang="en-US" dirty="0"/>
              <a:t>More complex sentences</a:t>
            </a:r>
          </a:p>
        </p:txBody>
      </p:sp>
      <p:sp>
        <p:nvSpPr>
          <p:cNvPr id="7" name="Content Placeholder 6">
            <a:extLst>
              <a:ext uri="{FF2B5EF4-FFF2-40B4-BE49-F238E27FC236}">
                <a16:creationId xmlns:a16="http://schemas.microsoft.com/office/drawing/2014/main" id="{E37AB8CB-9288-1442-B92F-6264A8FBCAEE}"/>
              </a:ext>
            </a:extLst>
          </p:cNvPr>
          <p:cNvSpPr>
            <a:spLocks noGrp="1"/>
          </p:cNvSpPr>
          <p:nvPr>
            <p:ph idx="1"/>
          </p:nvPr>
        </p:nvSpPr>
        <p:spPr>
          <a:xfrm>
            <a:off x="822959" y="1845734"/>
            <a:ext cx="7543801" cy="5240866"/>
          </a:xfrm>
        </p:spPr>
        <p:txBody>
          <a:bodyPr>
            <a:normAutofit/>
          </a:bodyPr>
          <a:lstStyle/>
          <a:p>
            <a:pPr marL="457200" indent="-457200">
              <a:buFont typeface="+mj-lt"/>
              <a:buAutoNum type="arabicPeriod"/>
            </a:pPr>
            <a:r>
              <a:rPr lang="en-US" dirty="0"/>
              <a:t>Katie likes the Rio and Matthew likes the Med. </a:t>
            </a:r>
          </a:p>
          <a:p>
            <a:pPr marL="457200" indent="-457200">
              <a:buFont typeface="+mj-lt"/>
              <a:buAutoNum type="arabicPeriod"/>
            </a:pPr>
            <a:r>
              <a:rPr lang="en-US" dirty="0"/>
              <a:t>Katie and Caroline like the same restaurants. </a:t>
            </a:r>
          </a:p>
          <a:p>
            <a:pPr marL="457200" indent="-457200">
              <a:buFont typeface="+mj-lt"/>
              <a:buAutoNum type="arabicPeriod"/>
            </a:pPr>
            <a:r>
              <a:rPr lang="en-US" dirty="0"/>
              <a:t>Franco likes noisy, expensive restaurants. </a:t>
            </a:r>
          </a:p>
          <a:p>
            <a:pPr marL="457200" indent="-457200">
              <a:buFont typeface="+mj-lt"/>
              <a:buAutoNum type="arabicPeriod"/>
            </a:pPr>
            <a:r>
              <a:rPr lang="en-US" dirty="0"/>
              <a:t>Not everybody likes </a:t>
            </a:r>
            <a:r>
              <a:rPr lang="en-US" dirty="0" err="1"/>
              <a:t>Frasca</a:t>
            </a:r>
            <a:r>
              <a:rPr lang="en-US" dirty="0"/>
              <a:t>. </a:t>
            </a:r>
          </a:p>
          <a:p>
            <a:pPr marL="0" indent="0">
              <a:buNone/>
            </a:pPr>
            <a:endParaRPr lang="en-US" dirty="0"/>
          </a:p>
          <a:p>
            <a:pPr marL="0" indent="0">
              <a:buNone/>
            </a:pPr>
            <a:r>
              <a:rPr lang="en-US" dirty="0"/>
              <a:t>In order to verify whether the meaning representations corresponding to these sentences are true in our model, we need an additional set of </a:t>
            </a:r>
            <a:r>
              <a:rPr lang="en-US" b="1" dirty="0"/>
              <a:t>logical operators</a:t>
            </a:r>
            <a:r>
              <a:rPr lang="en-US" dirty="0"/>
              <a:t> like </a:t>
            </a:r>
            <a:r>
              <a:rPr lang="en-US" b="1" dirty="0"/>
              <a:t>and, or, not,</a:t>
            </a:r>
            <a:r>
              <a:rPr lang="en-US" dirty="0"/>
              <a:t> and </a:t>
            </a:r>
            <a:r>
              <a:rPr lang="en-US" b="1" dirty="0"/>
              <a:t>quantifiers</a:t>
            </a:r>
            <a:r>
              <a:rPr lang="en-US" dirty="0"/>
              <a:t>, and corresponding </a:t>
            </a:r>
            <a:r>
              <a:rPr lang="en-US" b="1" dirty="0"/>
              <a:t>truth tables.</a:t>
            </a:r>
          </a:p>
          <a:p>
            <a:pPr marL="0" indent="0">
              <a:buNone/>
            </a:pPr>
            <a:r>
              <a:rPr lang="en-US" i="1" dirty="0"/>
              <a:t>Assessing the </a:t>
            </a:r>
            <a:r>
              <a:rPr lang="en-US" b="1" i="1" dirty="0"/>
              <a:t>truth conditions </a:t>
            </a:r>
            <a:r>
              <a:rPr lang="en-US" i="1" dirty="0"/>
              <a:t>of complex examples still just involves simple set operations. </a:t>
            </a:r>
          </a:p>
        </p:txBody>
      </p:sp>
    </p:spTree>
    <p:extLst>
      <p:ext uri="{BB962C8B-B14F-4D97-AF65-F5344CB8AC3E}">
        <p14:creationId xmlns:p14="http://schemas.microsoft.com/office/powerpoint/2010/main" val="160941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r>
              <a:rPr lang="en-US" dirty="0"/>
              <a:t>It doesn’t have many requirements other than the represented world consists of objects, properties of objects, and relations among objects.</a:t>
            </a:r>
          </a:p>
        </p:txBody>
      </p:sp>
    </p:spTree>
    <p:extLst>
      <p:ext uri="{BB962C8B-B14F-4D97-AF65-F5344CB8AC3E}">
        <p14:creationId xmlns:p14="http://schemas.microsoft.com/office/powerpoint/2010/main" val="12518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7AD3-CDB4-8943-86D9-58BB8B03E36A}"/>
              </a:ext>
            </a:extLst>
          </p:cNvPr>
          <p:cNvSpPr>
            <a:spLocks noGrp="1"/>
          </p:cNvSpPr>
          <p:nvPr>
            <p:ph type="title"/>
          </p:nvPr>
        </p:nvSpPr>
        <p:spPr/>
        <p:txBody>
          <a:bodyPr/>
          <a:lstStyle/>
          <a:p>
            <a:r>
              <a:rPr lang="en-US" dirty="0"/>
              <a:t>Basics of FOL</a:t>
            </a:r>
          </a:p>
        </p:txBody>
      </p:sp>
      <p:sp>
        <p:nvSpPr>
          <p:cNvPr id="3" name="Content Placeholder 2">
            <a:extLst>
              <a:ext uri="{FF2B5EF4-FFF2-40B4-BE49-F238E27FC236}">
                <a16:creationId xmlns:a16="http://schemas.microsoft.com/office/drawing/2014/main" id="{97309E93-0DC9-2A44-A2B3-F68F8302DC44}"/>
              </a:ext>
            </a:extLst>
          </p:cNvPr>
          <p:cNvSpPr>
            <a:spLocks noGrp="1"/>
          </p:cNvSpPr>
          <p:nvPr>
            <p:ph idx="1"/>
          </p:nvPr>
        </p:nvSpPr>
        <p:spPr/>
        <p:txBody>
          <a:bodyPr/>
          <a:lstStyle/>
          <a:p>
            <a:r>
              <a:rPr lang="en-US" dirty="0"/>
              <a:t>A </a:t>
            </a:r>
            <a:r>
              <a:rPr lang="en-US" b="1" dirty="0"/>
              <a:t>term</a:t>
            </a:r>
            <a:r>
              <a:rPr lang="en-US" dirty="0"/>
              <a:t> in FOL can consist of a </a:t>
            </a:r>
            <a:r>
              <a:rPr lang="en-US" b="1" dirty="0"/>
              <a:t>constant</a:t>
            </a:r>
            <a:r>
              <a:rPr lang="en-US" dirty="0"/>
              <a:t>, a </a:t>
            </a:r>
            <a:r>
              <a:rPr lang="en-US" b="1" dirty="0"/>
              <a:t>function</a:t>
            </a:r>
            <a:r>
              <a:rPr lang="en-US" dirty="0"/>
              <a:t> or a </a:t>
            </a:r>
            <a:r>
              <a:rPr lang="en-US" b="1" dirty="0"/>
              <a:t>variable.</a:t>
            </a:r>
          </a:p>
          <a:p>
            <a:r>
              <a:rPr lang="en-US" b="1" dirty="0"/>
              <a:t>Constants </a:t>
            </a:r>
            <a:r>
              <a:rPr lang="en-US" dirty="0"/>
              <a:t>are the objects in the world model</a:t>
            </a:r>
          </a:p>
          <a:p>
            <a:r>
              <a:rPr lang="en-US" b="1" dirty="0"/>
              <a:t>Functions </a:t>
            </a:r>
            <a:r>
              <a:rPr lang="en-US" dirty="0"/>
              <a:t>are mapping to unique objects and can be expressed like </a:t>
            </a:r>
            <a:r>
              <a:rPr lang="en-US" dirty="0" err="1">
                <a:latin typeface="Courier New" panose="02070309020205020404" pitchFamily="49" charset="0"/>
                <a:cs typeface="Courier New" panose="02070309020205020404" pitchFamily="49" charset="0"/>
              </a:rPr>
              <a:t>LocationOf</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r>
              <a:rPr lang="en-US" b="1" dirty="0"/>
              <a:t>Variables </a:t>
            </a:r>
            <a:r>
              <a:rPr lang="en-US" dirty="0"/>
              <a:t>let us make assertions and draw inferences about objects without referring to a named object.</a:t>
            </a:r>
          </a:p>
          <a:p>
            <a:endParaRPr lang="en-US" dirty="0"/>
          </a:p>
        </p:txBody>
      </p:sp>
    </p:spTree>
    <p:extLst>
      <p:ext uri="{BB962C8B-B14F-4D97-AF65-F5344CB8AC3E}">
        <p14:creationId xmlns:p14="http://schemas.microsoft.com/office/powerpoint/2010/main" val="1320146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3189-F14E-1645-B9D0-0AB226016924}"/>
              </a:ext>
            </a:extLst>
          </p:cNvPr>
          <p:cNvSpPr>
            <a:spLocks noGrp="1"/>
          </p:cNvSpPr>
          <p:nvPr>
            <p:ph type="title"/>
          </p:nvPr>
        </p:nvSpPr>
        <p:spPr/>
        <p:txBody>
          <a:bodyPr/>
          <a:lstStyle/>
          <a:p>
            <a:r>
              <a:rPr lang="en-US" dirty="0"/>
              <a:t>Relations</a:t>
            </a:r>
          </a:p>
        </p:txBody>
      </p:sp>
      <p:sp>
        <p:nvSpPr>
          <p:cNvPr id="3" name="Content Placeholder 2">
            <a:extLst>
              <a:ext uri="{FF2B5EF4-FFF2-40B4-BE49-F238E27FC236}">
                <a16:creationId xmlns:a16="http://schemas.microsoft.com/office/drawing/2014/main" id="{FA4FA1AA-7BF9-404A-BFE2-DDE613CF0FA6}"/>
              </a:ext>
            </a:extLst>
          </p:cNvPr>
          <p:cNvSpPr>
            <a:spLocks noGrp="1"/>
          </p:cNvSpPr>
          <p:nvPr>
            <p:ph idx="1"/>
          </p:nvPr>
        </p:nvSpPr>
        <p:spPr/>
        <p:txBody>
          <a:bodyPr/>
          <a:lstStyle/>
          <a:p>
            <a:r>
              <a:rPr lang="en-US" b="1" dirty="0"/>
              <a:t>Predicates</a:t>
            </a:r>
            <a:r>
              <a:rPr lang="en-US" dirty="0"/>
              <a:t> are symbols that name the relations that hold among a fixed number of objects.</a:t>
            </a:r>
          </a:p>
          <a:p>
            <a:r>
              <a:rPr lang="en-US" dirty="0"/>
              <a:t>A FOL representation for </a:t>
            </a:r>
            <a:r>
              <a:rPr lang="en-US" i="1" dirty="0" err="1"/>
              <a:t>Zahav</a:t>
            </a:r>
            <a:r>
              <a:rPr lang="en-US" i="1" dirty="0"/>
              <a:t> serves vegetarian food </a:t>
            </a:r>
            <a:r>
              <a:rPr lang="en-US" dirty="0"/>
              <a:t>might look like the following formula:</a:t>
            </a:r>
          </a:p>
          <a:p>
            <a:pPr algn="ctr"/>
            <a:r>
              <a:rPr lang="en-US" dirty="0">
                <a:latin typeface="Courier New" panose="02070309020205020404" pitchFamily="49" charset="0"/>
                <a:cs typeface="Courier New" panose="02070309020205020404" pitchFamily="49" charset="0"/>
              </a:rPr>
              <a:t>Serves(</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 Vegetarian)</a:t>
            </a:r>
          </a:p>
          <a:p>
            <a:r>
              <a:rPr lang="en-US" dirty="0"/>
              <a:t>Predicates can have different number of arguments so the formula for </a:t>
            </a:r>
            <a:r>
              <a:rPr lang="en-US" i="1" dirty="0" err="1"/>
              <a:t>Zahav</a:t>
            </a:r>
            <a:r>
              <a:rPr lang="en-US" i="1" dirty="0"/>
              <a:t> is a restaurant </a:t>
            </a:r>
          </a:p>
          <a:p>
            <a:pPr algn="ctr"/>
            <a:r>
              <a:rPr lang="en-US" dirty="0">
                <a:latin typeface="Courier New" panose="02070309020205020404" pitchFamily="49" charset="0"/>
                <a:cs typeface="Courier New" panose="02070309020205020404" pitchFamily="49" charset="0"/>
              </a:rPr>
              <a:t>Restaurant(</a:t>
            </a:r>
            <a:r>
              <a:rPr lang="en-US" dirty="0" err="1">
                <a:latin typeface="Courier New" panose="02070309020205020404" pitchFamily="49" charset="0"/>
                <a:cs typeface="Courier New" panose="02070309020205020404" pitchFamily="49" charset="0"/>
              </a:rPr>
              <a:t>Zahav</a:t>
            </a:r>
            <a:r>
              <a:rPr lang="en-US" dirty="0">
                <a:latin typeface="Courier New" panose="02070309020205020404" pitchFamily="49" charset="0"/>
                <a:cs typeface="Courier New" panose="02070309020205020404" pitchFamily="49" charset="0"/>
              </a:rPr>
              <a:t>)</a:t>
            </a:r>
          </a:p>
          <a:p>
            <a:endParaRPr lang="en-US" dirty="0"/>
          </a:p>
          <a:p>
            <a:endParaRPr lang="en-US" dirty="0"/>
          </a:p>
        </p:txBody>
      </p:sp>
    </p:spTree>
    <p:extLst>
      <p:ext uri="{BB962C8B-B14F-4D97-AF65-F5344CB8AC3E}">
        <p14:creationId xmlns:p14="http://schemas.microsoft.com/office/powerpoint/2010/main" val="7683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885540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lnSpcReduction="10000"/>
          </a:bodyPr>
          <a:lstStyle/>
          <a:p>
            <a:r>
              <a:rPr lang="en-US" dirty="0"/>
              <a:t>There are two quantifiers in FOL: </a:t>
            </a:r>
          </a:p>
          <a:p>
            <a:pPr marL="457200" indent="-457200">
              <a:buFont typeface="+mj-lt"/>
              <a:buAutoNum type="arabicPeriod"/>
            </a:pPr>
            <a:r>
              <a:rPr lang="en-US" dirty="0"/>
              <a:t>∃ – There exists</a:t>
            </a:r>
          </a:p>
          <a:p>
            <a:pPr marL="457200" indent="-457200">
              <a:buFont typeface="+mj-lt"/>
              <a:buAutoNum type="arabicPeriod"/>
            </a:pPr>
            <a:r>
              <a:rPr lang="en-US" dirty="0"/>
              <a:t>∀ – For all</a:t>
            </a:r>
          </a:p>
          <a:p>
            <a:pPr marL="0" indent="0">
              <a:buNone/>
            </a:pPr>
            <a:r>
              <a:rPr lang="en-US" dirty="0"/>
              <a:t>For an </a:t>
            </a:r>
            <a:r>
              <a:rPr lang="en-US" b="1" dirty="0"/>
              <a:t>indefinite noun phrase </a:t>
            </a:r>
            <a:r>
              <a:rPr lang="en-US" dirty="0"/>
              <a:t>like</a:t>
            </a:r>
          </a:p>
          <a:p>
            <a:pPr marL="0" indent="0">
              <a:buNone/>
            </a:pPr>
            <a:r>
              <a:rPr lang="en-US" i="1" dirty="0"/>
              <a:t>a restaurant that serves Mexican food near Penn</a:t>
            </a:r>
          </a:p>
          <a:p>
            <a:pPr marL="0" indent="0">
              <a:buNone/>
            </a:pPr>
            <a:r>
              <a:rPr lang="en-US" dirty="0"/>
              <a:t>We use the existential quantifier and a variable.</a:t>
            </a:r>
          </a:p>
          <a:p>
            <a:pPr marL="0" indent="0">
              <a:buNone/>
            </a:pPr>
            <a:r>
              <a:rPr lang="en-US" sz="3200" dirty="0"/>
              <a:t>∃</a:t>
            </a:r>
            <a:r>
              <a:rPr lang="en-US" sz="3200" i="1" dirty="0"/>
              <a:t>x Restaurant</a:t>
            </a:r>
            <a:r>
              <a:rPr lang="en-US" sz="3200" dirty="0"/>
              <a:t>(</a:t>
            </a:r>
            <a:r>
              <a:rPr lang="en-US" sz="3200" i="1" dirty="0"/>
              <a:t>x</a:t>
            </a:r>
            <a:r>
              <a:rPr lang="en-US" sz="3200" dirty="0"/>
              <a:t>) ∧ </a:t>
            </a:r>
            <a:r>
              <a:rPr lang="en-US" sz="3200" i="1" dirty="0"/>
              <a:t>Serves</a:t>
            </a:r>
            <a:r>
              <a:rPr lang="en-US" sz="3200" dirty="0"/>
              <a:t>(</a:t>
            </a:r>
            <a:r>
              <a:rPr lang="en-US" sz="3200" i="1" dirty="0" err="1"/>
              <a:t>x</a:t>
            </a:r>
            <a:r>
              <a:rPr lang="en-US" sz="3200" dirty="0" err="1"/>
              <a:t>,</a:t>
            </a:r>
            <a:r>
              <a:rPr lang="en-US" sz="3200" i="1" dirty="0" err="1"/>
              <a:t>MexicanFood</a:t>
            </a:r>
            <a:r>
              <a:rPr lang="en-US" sz="3200" dirty="0"/>
              <a:t>) ∧ </a:t>
            </a:r>
            <a:r>
              <a:rPr lang="en-US" sz="3200" i="1" dirty="0"/>
              <a:t>Near</a:t>
            </a:r>
            <a:r>
              <a:rPr lang="en-US" sz="3200" dirty="0"/>
              <a:t>((</a:t>
            </a:r>
            <a:r>
              <a:rPr lang="en-US" sz="3200" i="1" dirty="0" err="1"/>
              <a:t>LocationOf</a:t>
            </a:r>
            <a:r>
              <a:rPr lang="en-US" sz="3200" dirty="0"/>
              <a:t>(</a:t>
            </a:r>
            <a:r>
              <a:rPr lang="en-US" sz="3200" i="1" dirty="0"/>
              <a:t>x</a:t>
            </a:r>
            <a:r>
              <a:rPr lang="en-US" sz="3200" dirty="0"/>
              <a:t>),</a:t>
            </a:r>
            <a:r>
              <a:rPr lang="en-US" sz="3200" i="1" dirty="0" err="1"/>
              <a:t>LocationOf</a:t>
            </a:r>
            <a:r>
              <a:rPr lang="en-US" sz="3200" dirty="0"/>
              <a:t>(</a:t>
            </a:r>
            <a:r>
              <a:rPr lang="en-US" sz="3200" i="1" dirty="0"/>
              <a:t>Penn</a:t>
            </a:r>
            <a:r>
              <a:rPr lang="en-US" sz="3200" dirty="0"/>
              <a:t>)) </a:t>
            </a:r>
          </a:p>
          <a:p>
            <a:pPr marL="0" indent="0">
              <a:buNone/>
            </a:pPr>
            <a:endParaRPr lang="en-US" sz="3200" i="1" dirty="0"/>
          </a:p>
        </p:txBody>
      </p:sp>
    </p:spTree>
    <p:extLst>
      <p:ext uri="{BB962C8B-B14F-4D97-AF65-F5344CB8AC3E}">
        <p14:creationId xmlns:p14="http://schemas.microsoft.com/office/powerpoint/2010/main" val="420821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B52DE-9DF9-E34B-B92D-54802DC27BA5}"/>
              </a:ext>
            </a:extLst>
          </p:cNvPr>
          <p:cNvPicPr>
            <a:picLocks noChangeAspect="1"/>
          </p:cNvPicPr>
          <p:nvPr/>
        </p:nvPicPr>
        <p:blipFill>
          <a:blip r:embed="rId3"/>
          <a:stretch>
            <a:fillRect/>
          </a:stretch>
        </p:blipFill>
        <p:spPr>
          <a:xfrm>
            <a:off x="759087" y="1559980"/>
            <a:ext cx="7209009" cy="2109302"/>
          </a:xfrm>
          <a:prstGeom prst="rect">
            <a:avLst/>
          </a:prstGeom>
        </p:spPr>
      </p:pic>
      <p:pic>
        <p:nvPicPr>
          <p:cNvPr id="5" name="Picture 4">
            <a:extLst>
              <a:ext uri="{FF2B5EF4-FFF2-40B4-BE49-F238E27FC236}">
                <a16:creationId xmlns:a16="http://schemas.microsoft.com/office/drawing/2014/main" id="{67486CA2-EB55-564A-8425-F2D007C3446B}"/>
              </a:ext>
            </a:extLst>
          </p:cNvPr>
          <p:cNvPicPr>
            <a:picLocks noChangeAspect="1"/>
          </p:cNvPicPr>
          <p:nvPr/>
        </p:nvPicPr>
        <p:blipFill>
          <a:blip r:embed="rId4"/>
          <a:stretch>
            <a:fillRect/>
          </a:stretch>
        </p:blipFill>
        <p:spPr>
          <a:xfrm>
            <a:off x="1162050" y="3864783"/>
            <a:ext cx="6305550" cy="2101850"/>
          </a:xfrm>
          <a:prstGeom prst="rect">
            <a:avLst/>
          </a:prstGeom>
        </p:spPr>
      </p:pic>
      <p:grpSp>
        <p:nvGrpSpPr>
          <p:cNvPr id="18" name="Group 17">
            <a:extLst>
              <a:ext uri="{FF2B5EF4-FFF2-40B4-BE49-F238E27FC236}">
                <a16:creationId xmlns:a16="http://schemas.microsoft.com/office/drawing/2014/main" id="{B1EAC5AC-76D0-534A-AC14-EC9ED4B6458C}"/>
              </a:ext>
            </a:extLst>
          </p:cNvPr>
          <p:cNvGrpSpPr/>
          <p:nvPr/>
        </p:nvGrpSpPr>
        <p:grpSpPr>
          <a:xfrm>
            <a:off x="7620000" y="1989717"/>
            <a:ext cx="1313727" cy="1600681"/>
            <a:chOff x="7559892" y="926068"/>
            <a:chExt cx="1313727" cy="1600681"/>
          </a:xfrm>
        </p:grpSpPr>
        <p:cxnSp>
          <p:nvCxnSpPr>
            <p:cNvPr id="4" name="Straight Arrow Connector 3">
              <a:extLst>
                <a:ext uri="{FF2B5EF4-FFF2-40B4-BE49-F238E27FC236}">
                  <a16:creationId xmlns:a16="http://schemas.microsoft.com/office/drawing/2014/main" id="{68516BA9-B012-F74F-BB34-95E2E2677AD6}"/>
                </a:ext>
              </a:extLst>
            </p:cNvPr>
            <p:cNvCxnSpPr>
              <a:cxnSpLocks/>
            </p:cNvCxnSpPr>
            <p:nvPr/>
          </p:nvCxnSpPr>
          <p:spPr>
            <a:xfrm>
              <a:off x="8176504" y="1295400"/>
              <a:ext cx="0" cy="83820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F90CC1A0-5E34-674E-B482-3896F1BC7ACD}"/>
                </a:ext>
              </a:extLst>
            </p:cNvPr>
            <p:cNvSpPr txBox="1"/>
            <p:nvPr/>
          </p:nvSpPr>
          <p:spPr>
            <a:xfrm>
              <a:off x="7781650" y="9260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7" name="TextBox 6">
              <a:extLst>
                <a:ext uri="{FF2B5EF4-FFF2-40B4-BE49-F238E27FC236}">
                  <a16:creationId xmlns:a16="http://schemas.microsoft.com/office/drawing/2014/main" id="{07173357-5359-624E-8CEE-E0FCF35A64A9}"/>
                </a:ext>
              </a:extLst>
            </p:cNvPr>
            <p:cNvSpPr txBox="1"/>
            <p:nvPr/>
          </p:nvSpPr>
          <p:spPr>
            <a:xfrm>
              <a:off x="7559892" y="2157417"/>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grpSp>
      <p:cxnSp>
        <p:nvCxnSpPr>
          <p:cNvPr id="12" name="Straight Arrow Connector 11">
            <a:extLst>
              <a:ext uri="{FF2B5EF4-FFF2-40B4-BE49-F238E27FC236}">
                <a16:creationId xmlns:a16="http://schemas.microsoft.com/office/drawing/2014/main" id="{7E8F84AA-99A7-8648-98F9-1D3E756D10E0}"/>
              </a:ext>
            </a:extLst>
          </p:cNvPr>
          <p:cNvCxnSpPr/>
          <p:nvPr/>
        </p:nvCxnSpPr>
        <p:spPr>
          <a:xfrm>
            <a:off x="3323864" y="6597134"/>
            <a:ext cx="1676400" cy="0"/>
          </a:xfrm>
          <a:prstGeom prst="straightConnector1">
            <a:avLst/>
          </a:prstGeom>
          <a:ln w="5080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4DEFE9F8-87D9-564C-A3BD-E7A261880192}"/>
              </a:ext>
            </a:extLst>
          </p:cNvPr>
          <p:cNvSpPr txBox="1"/>
          <p:nvPr/>
        </p:nvSpPr>
        <p:spPr>
          <a:xfrm>
            <a:off x="2561864" y="6412468"/>
            <a:ext cx="762000" cy="369332"/>
          </a:xfrm>
          <a:prstGeom prst="rect">
            <a:avLst/>
          </a:prstGeom>
          <a:noFill/>
        </p:spPr>
        <p:txBody>
          <a:bodyPr wrap="square" rtlCol="0">
            <a:spAutoFit/>
          </a:bodyPr>
          <a:lstStyle/>
          <a:p>
            <a:r>
              <a:rPr lang="en-US" b="1" dirty="0">
                <a:solidFill>
                  <a:schemeClr val="tx1">
                    <a:lumMod val="75000"/>
                    <a:lumOff val="25000"/>
                  </a:schemeClr>
                </a:solidFill>
              </a:rPr>
              <a:t>Head</a:t>
            </a:r>
            <a:r>
              <a:rPr lang="en-US" b="1" dirty="0"/>
              <a:t>  </a:t>
            </a:r>
          </a:p>
        </p:txBody>
      </p:sp>
      <p:sp>
        <p:nvSpPr>
          <p:cNvPr id="14" name="TextBox 13">
            <a:extLst>
              <a:ext uri="{FF2B5EF4-FFF2-40B4-BE49-F238E27FC236}">
                <a16:creationId xmlns:a16="http://schemas.microsoft.com/office/drawing/2014/main" id="{6C5C676D-EC2D-7743-B140-10473EC3B1DB}"/>
              </a:ext>
            </a:extLst>
          </p:cNvPr>
          <p:cNvSpPr txBox="1"/>
          <p:nvPr/>
        </p:nvSpPr>
        <p:spPr>
          <a:xfrm>
            <a:off x="5105400" y="6401858"/>
            <a:ext cx="1313727" cy="369332"/>
          </a:xfrm>
          <a:prstGeom prst="rect">
            <a:avLst/>
          </a:prstGeom>
          <a:noFill/>
        </p:spPr>
        <p:txBody>
          <a:bodyPr wrap="square" rtlCol="0">
            <a:spAutoFit/>
          </a:bodyPr>
          <a:lstStyle/>
          <a:p>
            <a:r>
              <a:rPr lang="en-US" b="1" dirty="0">
                <a:solidFill>
                  <a:schemeClr val="tx1">
                    <a:lumMod val="75000"/>
                    <a:lumOff val="25000"/>
                  </a:schemeClr>
                </a:solidFill>
              </a:rPr>
              <a:t>Dependent</a:t>
            </a:r>
            <a:r>
              <a:rPr lang="en-US" dirty="0"/>
              <a:t>  </a:t>
            </a:r>
          </a:p>
        </p:txBody>
      </p:sp>
      <p:sp>
        <p:nvSpPr>
          <p:cNvPr id="15" name="Rounded Rectangle 14">
            <a:extLst>
              <a:ext uri="{FF2B5EF4-FFF2-40B4-BE49-F238E27FC236}">
                <a16:creationId xmlns:a16="http://schemas.microsoft.com/office/drawing/2014/main" id="{40C72CCD-0B75-0545-AAB9-7DCA9C70444E}"/>
              </a:ext>
            </a:extLst>
          </p:cNvPr>
          <p:cNvSpPr/>
          <p:nvPr/>
        </p:nvSpPr>
        <p:spPr>
          <a:xfrm>
            <a:off x="3533997" y="6200001"/>
            <a:ext cx="1060862"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
        <p:nvSpPr>
          <p:cNvPr id="16" name="Title 15">
            <a:extLst>
              <a:ext uri="{FF2B5EF4-FFF2-40B4-BE49-F238E27FC236}">
                <a16:creationId xmlns:a16="http://schemas.microsoft.com/office/drawing/2014/main" id="{68BDE63B-D38F-0E4B-8E2C-085F1865B7D1}"/>
              </a:ext>
            </a:extLst>
          </p:cNvPr>
          <p:cNvSpPr>
            <a:spLocks noGrp="1"/>
          </p:cNvSpPr>
          <p:nvPr>
            <p:ph type="title"/>
          </p:nvPr>
        </p:nvSpPr>
        <p:spPr>
          <a:xfrm>
            <a:off x="822960" y="286604"/>
            <a:ext cx="7635240" cy="1450757"/>
          </a:xfrm>
        </p:spPr>
        <p:txBody>
          <a:bodyPr/>
          <a:lstStyle/>
          <a:p>
            <a:r>
              <a:rPr lang="en-US" dirty="0"/>
              <a:t>2 styles of drawing dep. trees</a:t>
            </a:r>
          </a:p>
        </p:txBody>
      </p:sp>
    </p:spTree>
    <p:extLst>
      <p:ext uri="{BB962C8B-B14F-4D97-AF65-F5344CB8AC3E}">
        <p14:creationId xmlns:p14="http://schemas.microsoft.com/office/powerpoint/2010/main" val="146277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sz="3000" dirty="0"/>
              <a:t>∀</a:t>
            </a:r>
            <a:r>
              <a:rPr lang="en-US" sz="3000" i="1" dirty="0" err="1"/>
              <a:t>xRestaurant</a:t>
            </a:r>
            <a:r>
              <a:rPr lang="en-US" sz="3000" dirty="0"/>
              <a:t>(</a:t>
            </a:r>
            <a:r>
              <a:rPr lang="en-US" sz="3000" i="1" dirty="0"/>
              <a:t>x</a:t>
            </a:r>
            <a:r>
              <a:rPr lang="en-US" sz="3000" dirty="0"/>
              <a:t>) ∧ </a:t>
            </a:r>
            <a:r>
              <a:rPr lang="en-US" sz="3000" i="1" dirty="0"/>
              <a:t>Is</a:t>
            </a:r>
            <a:r>
              <a:rPr lang="en-US" sz="3000" dirty="0"/>
              <a:t>((</a:t>
            </a:r>
            <a:r>
              <a:rPr lang="en-US" sz="3000" i="1" dirty="0" err="1"/>
              <a:t>LocationOf</a:t>
            </a:r>
            <a:r>
              <a:rPr lang="en-US" sz="3000" dirty="0"/>
              <a:t>(</a:t>
            </a:r>
            <a:r>
              <a:rPr lang="en-US" sz="3000" i="1" dirty="0"/>
              <a:t>x</a:t>
            </a:r>
            <a:r>
              <a:rPr lang="en-US" sz="3000" dirty="0"/>
              <a:t>),</a:t>
            </a:r>
            <a:r>
              <a:rPr lang="en-US" sz="3000" i="1" dirty="0"/>
              <a:t> Philadelphia</a:t>
            </a:r>
            <a:r>
              <a:rPr lang="en-US" sz="3000" dirty="0"/>
              <a:t>) </a:t>
            </a:r>
            <a:br>
              <a:rPr lang="en-US" sz="3000" dirty="0"/>
            </a:br>
            <a:r>
              <a:rPr lang="en-US" sz="3000" dirty="0"/>
              <a:t>⇒ </a:t>
            </a:r>
            <a:r>
              <a:rPr lang="en-US" sz="3000" i="1" dirty="0"/>
              <a:t>Closed</a:t>
            </a:r>
            <a:r>
              <a:rPr lang="en-US" sz="3000" dirty="0"/>
              <a:t>(</a:t>
            </a:r>
            <a:r>
              <a:rPr lang="en-US" sz="3000" i="1" dirty="0"/>
              <a:t>x</a:t>
            </a:r>
            <a:r>
              <a:rPr lang="en-US" sz="3000" dirty="0"/>
              <a:t>,) </a:t>
            </a:r>
          </a:p>
          <a:p>
            <a:endParaRPr lang="en-US" i="1" dirty="0"/>
          </a:p>
        </p:txBody>
      </p:sp>
    </p:spTree>
    <p:extLst>
      <p:ext uri="{BB962C8B-B14F-4D97-AF65-F5344CB8AC3E}">
        <p14:creationId xmlns:p14="http://schemas.microsoft.com/office/powerpoint/2010/main" val="279735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CFF1-10DF-E640-937D-4D84A3DA1DF8}"/>
              </a:ext>
            </a:extLst>
          </p:cNvPr>
          <p:cNvSpPr>
            <a:spLocks noGrp="1"/>
          </p:cNvSpPr>
          <p:nvPr>
            <p:ph type="title"/>
          </p:nvPr>
        </p:nvSpPr>
        <p:spPr/>
        <p:txBody>
          <a:bodyPr/>
          <a:lstStyle/>
          <a:p>
            <a:r>
              <a:rPr lang="en-US" dirty="0"/>
              <a:t>Review: Transition-based Parsing</a:t>
            </a:r>
          </a:p>
        </p:txBody>
      </p:sp>
      <p:sp>
        <p:nvSpPr>
          <p:cNvPr id="3" name="Content Placeholder 2">
            <a:extLst>
              <a:ext uri="{FF2B5EF4-FFF2-40B4-BE49-F238E27FC236}">
                <a16:creationId xmlns:a16="http://schemas.microsoft.com/office/drawing/2014/main" id="{20B21F6A-EFC5-C34B-9787-F55B3473A32C}"/>
              </a:ext>
            </a:extLst>
          </p:cNvPr>
          <p:cNvSpPr>
            <a:spLocks noGrp="1"/>
          </p:cNvSpPr>
          <p:nvPr>
            <p:ph idx="1"/>
          </p:nvPr>
        </p:nvSpPr>
        <p:spPr/>
        <p:txBody>
          <a:bodyPr/>
          <a:lstStyle/>
          <a:p>
            <a:r>
              <a:rPr lang="en-US" dirty="0"/>
              <a:t>Transition-based parsing systems employ a </a:t>
            </a:r>
            <a:r>
              <a:rPr lang="en-US" b="1" dirty="0"/>
              <a:t>greedy stack-based </a:t>
            </a:r>
            <a:r>
              <a:rPr lang="en-US" dirty="0"/>
              <a:t>algorithm to create dependency structures. </a:t>
            </a:r>
          </a:p>
          <a:p>
            <a:r>
              <a:rPr lang="en-US" dirty="0"/>
              <a:t>Parsing consists of a </a:t>
            </a:r>
            <a:r>
              <a:rPr lang="en-US" b="1" dirty="0">
                <a:solidFill>
                  <a:schemeClr val="accent1">
                    <a:lumMod val="75000"/>
                  </a:schemeClr>
                </a:solidFill>
              </a:rPr>
              <a:t>sequence of “shift-reduce” transitions.</a:t>
            </a:r>
            <a:r>
              <a:rPr lang="en-US" dirty="0">
                <a:solidFill>
                  <a:schemeClr val="accent1">
                    <a:lumMod val="75000"/>
                  </a:schemeClr>
                </a:solidFill>
              </a:rPr>
              <a:t> </a:t>
            </a:r>
          </a:p>
          <a:p>
            <a:r>
              <a:rPr lang="en-US" dirty="0"/>
              <a:t>Once all the words have been moved off the stack, they have each and been assigned a head (and an appropriate relation).  </a:t>
            </a:r>
          </a:p>
          <a:p>
            <a:r>
              <a:rPr lang="en-US" dirty="0"/>
              <a:t>The resulting configuration is a </a:t>
            </a:r>
            <a:r>
              <a:rPr lang="en-US" b="1" dirty="0"/>
              <a:t>dependency tree</a:t>
            </a:r>
            <a:r>
              <a:rPr lang="en-US" dirty="0"/>
              <a:t>. </a:t>
            </a:r>
          </a:p>
        </p:txBody>
      </p:sp>
    </p:spTree>
    <p:extLst>
      <p:ext uri="{BB962C8B-B14F-4D97-AF65-F5344CB8AC3E}">
        <p14:creationId xmlns:p14="http://schemas.microsoft.com/office/powerpoint/2010/main" val="110946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5E6A-384F-1F4C-A606-80582075B6DD}"/>
              </a:ext>
            </a:extLst>
          </p:cNvPr>
          <p:cNvSpPr>
            <a:spLocks noGrp="1"/>
          </p:cNvSpPr>
          <p:nvPr>
            <p:ph type="title"/>
          </p:nvPr>
        </p:nvSpPr>
        <p:spPr/>
        <p:txBody>
          <a:bodyPr/>
          <a:lstStyle/>
          <a:p>
            <a:r>
              <a:rPr lang="en-US" dirty="0"/>
              <a:t>Review: Operators</a:t>
            </a:r>
          </a:p>
        </p:txBody>
      </p:sp>
      <p:sp>
        <p:nvSpPr>
          <p:cNvPr id="3" name="Content Placeholder 2">
            <a:extLst>
              <a:ext uri="{FF2B5EF4-FFF2-40B4-BE49-F238E27FC236}">
                <a16:creationId xmlns:a16="http://schemas.microsoft.com/office/drawing/2014/main" id="{C3FC6AE9-3631-E548-AA02-E9A9BB5797A1}"/>
              </a:ext>
            </a:extLst>
          </p:cNvPr>
          <p:cNvSpPr>
            <a:spLocks noGrp="1"/>
          </p:cNvSpPr>
          <p:nvPr>
            <p:ph idx="1"/>
          </p:nvPr>
        </p:nvSpPr>
        <p:spPr/>
        <p:txBody>
          <a:bodyPr>
            <a:normAutofit/>
          </a:bodyPr>
          <a:lstStyle/>
          <a:p>
            <a:r>
              <a:rPr lang="en-US" sz="2400" dirty="0"/>
              <a:t>There are three </a:t>
            </a:r>
            <a:r>
              <a:rPr lang="en-US" sz="2400" b="1" dirty="0">
                <a:solidFill>
                  <a:schemeClr val="accent2"/>
                </a:solidFill>
              </a:rPr>
              <a:t>transition operators </a:t>
            </a:r>
            <a:r>
              <a:rPr lang="en-US" sz="2400" dirty="0"/>
              <a:t>that will operate on the top two elements of the stack:</a:t>
            </a:r>
          </a:p>
          <a:p>
            <a:pPr marL="457200" indent="-457200">
              <a:buFont typeface="+mj-lt"/>
              <a:buAutoNum type="arabicPeriod"/>
            </a:pPr>
            <a:r>
              <a:rPr lang="en-US" sz="2400" b="1" dirty="0">
                <a:solidFill>
                  <a:schemeClr val="accent2"/>
                </a:solidFill>
              </a:rPr>
              <a:t>LEFTARC</a:t>
            </a:r>
            <a:r>
              <a:rPr lang="en-US" sz="2400" dirty="0"/>
              <a:t>: </a:t>
            </a:r>
            <a:r>
              <a:rPr lang="en-US" sz="2400" b="1" dirty="0"/>
              <a:t>Assert</a:t>
            </a:r>
            <a:r>
              <a:rPr lang="en-US" sz="2400" dirty="0"/>
              <a:t> </a:t>
            </a:r>
            <a:r>
              <a:rPr lang="en-US" sz="2400" b="1" dirty="0"/>
              <a:t>a head-dependent relation </a:t>
            </a:r>
            <a:r>
              <a:rPr lang="en-US" sz="2400" dirty="0"/>
              <a:t>between the word at the top of the stack and the word directly beneath it; </a:t>
            </a:r>
            <a:r>
              <a:rPr lang="en-US" sz="2400" i="1" dirty="0"/>
              <a:t>remove the lower word from the stack</a:t>
            </a:r>
            <a:r>
              <a:rPr lang="en-US" sz="2400" dirty="0"/>
              <a:t>.</a:t>
            </a:r>
          </a:p>
          <a:p>
            <a:pPr marL="457200" indent="-457200">
              <a:buFont typeface="+mj-lt"/>
              <a:buAutoNum type="arabicPeriod"/>
            </a:pPr>
            <a:r>
              <a:rPr lang="en-US" sz="2400" b="1" dirty="0">
                <a:solidFill>
                  <a:schemeClr val="accent2"/>
                </a:solidFill>
              </a:rPr>
              <a:t>RIGHTARC</a:t>
            </a:r>
            <a:r>
              <a:rPr lang="en-US" sz="2400" dirty="0"/>
              <a:t>: </a:t>
            </a:r>
            <a:r>
              <a:rPr lang="en-US" sz="2400" b="1" dirty="0"/>
              <a:t>Assert</a:t>
            </a:r>
            <a:r>
              <a:rPr lang="en-US" sz="2400" dirty="0"/>
              <a:t> </a:t>
            </a:r>
            <a:r>
              <a:rPr lang="en-US" sz="2400" b="1" dirty="0"/>
              <a:t>a head-dependent relation </a:t>
            </a:r>
            <a:r>
              <a:rPr lang="en-US" sz="2400" dirty="0"/>
              <a:t>between the second word on the stack and the word at the top; </a:t>
            </a:r>
            <a:r>
              <a:rPr lang="en-US" sz="2400" i="1" dirty="0"/>
              <a:t>remove the word at the top of the stack</a:t>
            </a:r>
            <a:r>
              <a:rPr lang="en-US" sz="2400" dirty="0"/>
              <a:t>;</a:t>
            </a:r>
          </a:p>
          <a:p>
            <a:pPr marL="457200" indent="-457200">
              <a:buFont typeface="+mj-lt"/>
              <a:buAutoNum type="arabicPeriod"/>
            </a:pPr>
            <a:r>
              <a:rPr lang="en-US" sz="2400" b="1" dirty="0">
                <a:solidFill>
                  <a:schemeClr val="accent2"/>
                </a:solidFill>
              </a:rPr>
              <a:t>SHIFT</a:t>
            </a:r>
            <a:r>
              <a:rPr lang="en-US" sz="2400" dirty="0"/>
              <a:t>: </a:t>
            </a:r>
            <a:r>
              <a:rPr lang="en-US" sz="2400" i="1" dirty="0"/>
              <a:t>Remove the word from the front of the input buffer and push it onto the stack</a:t>
            </a:r>
            <a:r>
              <a:rPr lang="en-US" sz="2400" dirty="0"/>
              <a:t>.</a:t>
            </a:r>
          </a:p>
        </p:txBody>
      </p:sp>
    </p:spTree>
    <p:extLst>
      <p:ext uri="{BB962C8B-B14F-4D97-AF65-F5344CB8AC3E}">
        <p14:creationId xmlns:p14="http://schemas.microsoft.com/office/powerpoint/2010/main" val="19446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3229494" y="1118638"/>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42279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9602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53783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9217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422267"/>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8" name="TextBox 27">
            <a:extLst>
              <a:ext uri="{FF2B5EF4-FFF2-40B4-BE49-F238E27FC236}">
                <a16:creationId xmlns:a16="http://schemas.microsoft.com/office/drawing/2014/main" id="{41318CD9-A75A-7640-9D22-5AFD762BA24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393230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0183DE-F909-4648-9E4D-E436F96B7573}"/>
              </a:ext>
            </a:extLst>
          </p:cNvPr>
          <p:cNvSpPr txBox="1"/>
          <p:nvPr/>
        </p:nvSpPr>
        <p:spPr>
          <a:xfrm>
            <a:off x="1185575" y="2329934"/>
            <a:ext cx="976549" cy="553998"/>
          </a:xfrm>
          <a:prstGeom prst="rect">
            <a:avLst/>
          </a:prstGeom>
          <a:noFill/>
        </p:spPr>
        <p:txBody>
          <a:bodyPr wrap="none" rtlCol="0">
            <a:spAutoFit/>
          </a:bodyPr>
          <a:lstStyle/>
          <a:p>
            <a:r>
              <a:rPr lang="en-US" sz="3000" dirty="0"/>
              <a:t>Book</a:t>
            </a:r>
          </a:p>
        </p:txBody>
      </p:sp>
      <p:sp>
        <p:nvSpPr>
          <p:cNvPr id="6" name="TextBox 5">
            <a:extLst>
              <a:ext uri="{FF2B5EF4-FFF2-40B4-BE49-F238E27FC236}">
                <a16:creationId xmlns:a16="http://schemas.microsoft.com/office/drawing/2014/main" id="{4A7DF212-98C6-694E-ADB8-BF9EBA5D1631}"/>
              </a:ext>
            </a:extLst>
          </p:cNvPr>
          <p:cNvSpPr txBox="1"/>
          <p:nvPr/>
        </p:nvSpPr>
        <p:spPr>
          <a:xfrm>
            <a:off x="3452199" y="1118638"/>
            <a:ext cx="683200" cy="553998"/>
          </a:xfrm>
          <a:prstGeom prst="rect">
            <a:avLst/>
          </a:prstGeom>
          <a:noFill/>
        </p:spPr>
        <p:txBody>
          <a:bodyPr wrap="none" rtlCol="0">
            <a:spAutoFit/>
          </a:bodyPr>
          <a:lstStyle/>
          <a:p>
            <a:r>
              <a:rPr lang="en-US" sz="3000" dirty="0"/>
              <a:t>me</a:t>
            </a:r>
          </a:p>
        </p:txBody>
      </p:sp>
      <p:sp>
        <p:nvSpPr>
          <p:cNvPr id="7" name="TextBox 6">
            <a:extLst>
              <a:ext uri="{FF2B5EF4-FFF2-40B4-BE49-F238E27FC236}">
                <a16:creationId xmlns:a16="http://schemas.microsoft.com/office/drawing/2014/main" id="{B48DD781-638A-D84B-85C6-9D51A4752829}"/>
              </a:ext>
            </a:extLst>
          </p:cNvPr>
          <p:cNvSpPr txBox="1"/>
          <p:nvPr/>
        </p:nvSpPr>
        <p:spPr>
          <a:xfrm>
            <a:off x="4184477" y="1118638"/>
            <a:ext cx="369012" cy="553998"/>
          </a:xfrm>
          <a:prstGeom prst="rect">
            <a:avLst/>
          </a:prstGeom>
          <a:noFill/>
        </p:spPr>
        <p:txBody>
          <a:bodyPr wrap="none" rtlCol="0">
            <a:spAutoFit/>
          </a:bodyPr>
          <a:lstStyle/>
          <a:p>
            <a:r>
              <a:rPr lang="en-US" sz="3000" dirty="0"/>
              <a:t>a</a:t>
            </a:r>
          </a:p>
        </p:txBody>
      </p:sp>
      <p:sp>
        <p:nvSpPr>
          <p:cNvPr id="8" name="TextBox 7">
            <a:extLst>
              <a:ext uri="{FF2B5EF4-FFF2-40B4-BE49-F238E27FC236}">
                <a16:creationId xmlns:a16="http://schemas.microsoft.com/office/drawing/2014/main" id="{7ABAF79C-237A-A549-8615-EA17B5C56E1D}"/>
              </a:ext>
            </a:extLst>
          </p:cNvPr>
          <p:cNvSpPr txBox="1"/>
          <p:nvPr/>
        </p:nvSpPr>
        <p:spPr>
          <a:xfrm>
            <a:off x="4602567" y="1118638"/>
            <a:ext cx="1503938" cy="553998"/>
          </a:xfrm>
          <a:prstGeom prst="rect">
            <a:avLst/>
          </a:prstGeom>
          <a:noFill/>
        </p:spPr>
        <p:txBody>
          <a:bodyPr wrap="none" rtlCol="0">
            <a:spAutoFit/>
          </a:bodyPr>
          <a:lstStyle/>
          <a:p>
            <a:r>
              <a:rPr lang="en-US" sz="3000" dirty="0"/>
              <a:t>morning</a:t>
            </a:r>
          </a:p>
        </p:txBody>
      </p:sp>
      <p:sp>
        <p:nvSpPr>
          <p:cNvPr id="9" name="TextBox 8">
            <a:extLst>
              <a:ext uri="{FF2B5EF4-FFF2-40B4-BE49-F238E27FC236}">
                <a16:creationId xmlns:a16="http://schemas.microsoft.com/office/drawing/2014/main" id="{B5FF843F-1E92-1649-A597-08D01EBB282B}"/>
              </a:ext>
            </a:extLst>
          </p:cNvPr>
          <p:cNvSpPr txBox="1"/>
          <p:nvPr/>
        </p:nvSpPr>
        <p:spPr>
          <a:xfrm>
            <a:off x="6145940" y="1118638"/>
            <a:ext cx="985783" cy="553998"/>
          </a:xfrm>
          <a:prstGeom prst="rect">
            <a:avLst/>
          </a:prstGeom>
          <a:noFill/>
        </p:spPr>
        <p:txBody>
          <a:bodyPr wrap="none" rtlCol="0">
            <a:spAutoFit/>
          </a:bodyPr>
          <a:lstStyle/>
          <a:p>
            <a:r>
              <a:rPr lang="en-US" sz="3000" dirty="0"/>
              <a:t>flight</a:t>
            </a:r>
          </a:p>
        </p:txBody>
      </p:sp>
      <p:sp>
        <p:nvSpPr>
          <p:cNvPr id="10" name="TextBox 9">
            <a:extLst>
              <a:ext uri="{FF2B5EF4-FFF2-40B4-BE49-F238E27FC236}">
                <a16:creationId xmlns:a16="http://schemas.microsoft.com/office/drawing/2014/main" id="{288AB450-B8DD-604B-B9FE-F0F21AD07342}"/>
              </a:ext>
            </a:extLst>
          </p:cNvPr>
          <p:cNvSpPr txBox="1"/>
          <p:nvPr/>
        </p:nvSpPr>
        <p:spPr>
          <a:xfrm>
            <a:off x="3312017" y="674575"/>
            <a:ext cx="1350241" cy="369332"/>
          </a:xfrm>
          <a:prstGeom prst="rect">
            <a:avLst/>
          </a:prstGeom>
          <a:noFill/>
        </p:spPr>
        <p:txBody>
          <a:bodyPr wrap="none" rtlCol="0">
            <a:spAutoFit/>
          </a:bodyPr>
          <a:lstStyle/>
          <a:p>
            <a:r>
              <a:rPr lang="en-US" i="1" dirty="0"/>
              <a:t>input buffer:</a:t>
            </a:r>
          </a:p>
        </p:txBody>
      </p:sp>
      <p:sp>
        <p:nvSpPr>
          <p:cNvPr id="11" name="TextBox 10">
            <a:extLst>
              <a:ext uri="{FF2B5EF4-FFF2-40B4-BE49-F238E27FC236}">
                <a16:creationId xmlns:a16="http://schemas.microsoft.com/office/drawing/2014/main" id="{F9842C59-CC3E-F14C-BC96-818F2262D686}"/>
              </a:ext>
            </a:extLst>
          </p:cNvPr>
          <p:cNvSpPr txBox="1"/>
          <p:nvPr/>
        </p:nvSpPr>
        <p:spPr>
          <a:xfrm>
            <a:off x="504389" y="2514600"/>
            <a:ext cx="727187" cy="369332"/>
          </a:xfrm>
          <a:prstGeom prst="rect">
            <a:avLst/>
          </a:prstGeom>
          <a:noFill/>
        </p:spPr>
        <p:txBody>
          <a:bodyPr wrap="none" rtlCol="0">
            <a:spAutoFit/>
          </a:bodyPr>
          <a:lstStyle/>
          <a:p>
            <a:r>
              <a:rPr lang="en-US" i="1" dirty="0"/>
              <a:t>stack:</a:t>
            </a:r>
          </a:p>
        </p:txBody>
      </p:sp>
      <p:sp>
        <p:nvSpPr>
          <p:cNvPr id="12" name="TextBox 11">
            <a:extLst>
              <a:ext uri="{FF2B5EF4-FFF2-40B4-BE49-F238E27FC236}">
                <a16:creationId xmlns:a16="http://schemas.microsoft.com/office/drawing/2014/main" id="{BD46CF01-56A7-6B4C-9266-622DF80C33A0}"/>
              </a:ext>
            </a:extLst>
          </p:cNvPr>
          <p:cNvSpPr txBox="1"/>
          <p:nvPr/>
        </p:nvSpPr>
        <p:spPr>
          <a:xfrm>
            <a:off x="1231576" y="2947874"/>
            <a:ext cx="920573" cy="553998"/>
          </a:xfrm>
          <a:prstGeom prst="rect">
            <a:avLst/>
          </a:prstGeom>
          <a:noFill/>
        </p:spPr>
        <p:txBody>
          <a:bodyPr wrap="none" rtlCol="0">
            <a:spAutoFit/>
          </a:bodyPr>
          <a:lstStyle/>
          <a:p>
            <a:r>
              <a:rPr lang="en-US" sz="3000" dirty="0"/>
              <a:t>Root</a:t>
            </a:r>
          </a:p>
        </p:txBody>
      </p:sp>
      <p:sp>
        <p:nvSpPr>
          <p:cNvPr id="13" name="TextBox 12">
            <a:extLst>
              <a:ext uri="{FF2B5EF4-FFF2-40B4-BE49-F238E27FC236}">
                <a16:creationId xmlns:a16="http://schemas.microsoft.com/office/drawing/2014/main" id="{FDE417A5-64C0-CE4D-8736-C4D7E4CC9CD7}"/>
              </a:ext>
            </a:extLst>
          </p:cNvPr>
          <p:cNvSpPr txBox="1"/>
          <p:nvPr/>
        </p:nvSpPr>
        <p:spPr>
          <a:xfrm>
            <a:off x="2243711" y="5662660"/>
            <a:ext cx="976549" cy="553998"/>
          </a:xfrm>
          <a:prstGeom prst="rect">
            <a:avLst/>
          </a:prstGeom>
          <a:noFill/>
        </p:spPr>
        <p:txBody>
          <a:bodyPr wrap="none" rtlCol="0">
            <a:spAutoFit/>
          </a:bodyPr>
          <a:lstStyle/>
          <a:p>
            <a:r>
              <a:rPr lang="en-US" sz="3000" dirty="0"/>
              <a:t>Book</a:t>
            </a:r>
          </a:p>
        </p:txBody>
      </p:sp>
      <p:sp>
        <p:nvSpPr>
          <p:cNvPr id="14" name="TextBox 13">
            <a:extLst>
              <a:ext uri="{FF2B5EF4-FFF2-40B4-BE49-F238E27FC236}">
                <a16:creationId xmlns:a16="http://schemas.microsoft.com/office/drawing/2014/main" id="{E94BF7E2-4A29-7F48-9C34-CE9BAA1623D8}"/>
              </a:ext>
            </a:extLst>
          </p:cNvPr>
          <p:cNvSpPr txBox="1"/>
          <p:nvPr/>
        </p:nvSpPr>
        <p:spPr>
          <a:xfrm>
            <a:off x="3242216" y="5662660"/>
            <a:ext cx="683200" cy="553998"/>
          </a:xfrm>
          <a:prstGeom prst="rect">
            <a:avLst/>
          </a:prstGeom>
          <a:noFill/>
        </p:spPr>
        <p:txBody>
          <a:bodyPr wrap="none" rtlCol="0">
            <a:spAutoFit/>
          </a:bodyPr>
          <a:lstStyle/>
          <a:p>
            <a:r>
              <a:rPr lang="en-US" sz="3000" dirty="0"/>
              <a:t>me</a:t>
            </a:r>
          </a:p>
        </p:txBody>
      </p:sp>
      <p:sp>
        <p:nvSpPr>
          <p:cNvPr id="15" name="TextBox 14">
            <a:extLst>
              <a:ext uri="{FF2B5EF4-FFF2-40B4-BE49-F238E27FC236}">
                <a16:creationId xmlns:a16="http://schemas.microsoft.com/office/drawing/2014/main" id="{240D5C75-85B5-374F-8938-FE5996EFBF48}"/>
              </a:ext>
            </a:extLst>
          </p:cNvPr>
          <p:cNvSpPr txBox="1"/>
          <p:nvPr/>
        </p:nvSpPr>
        <p:spPr>
          <a:xfrm>
            <a:off x="3974494" y="5662660"/>
            <a:ext cx="369012" cy="553998"/>
          </a:xfrm>
          <a:prstGeom prst="rect">
            <a:avLst/>
          </a:prstGeom>
          <a:noFill/>
        </p:spPr>
        <p:txBody>
          <a:bodyPr wrap="none" rtlCol="0">
            <a:spAutoFit/>
          </a:bodyPr>
          <a:lstStyle/>
          <a:p>
            <a:r>
              <a:rPr lang="en-US" sz="3000" dirty="0"/>
              <a:t>a</a:t>
            </a:r>
          </a:p>
        </p:txBody>
      </p:sp>
      <p:sp>
        <p:nvSpPr>
          <p:cNvPr id="16" name="TextBox 15">
            <a:extLst>
              <a:ext uri="{FF2B5EF4-FFF2-40B4-BE49-F238E27FC236}">
                <a16:creationId xmlns:a16="http://schemas.microsoft.com/office/drawing/2014/main" id="{F8D7F216-293E-924F-8E88-FB33B77324D4}"/>
              </a:ext>
            </a:extLst>
          </p:cNvPr>
          <p:cNvSpPr txBox="1"/>
          <p:nvPr/>
        </p:nvSpPr>
        <p:spPr>
          <a:xfrm>
            <a:off x="4392584" y="5662660"/>
            <a:ext cx="1503938" cy="553998"/>
          </a:xfrm>
          <a:prstGeom prst="rect">
            <a:avLst/>
          </a:prstGeom>
          <a:noFill/>
        </p:spPr>
        <p:txBody>
          <a:bodyPr wrap="none" rtlCol="0">
            <a:spAutoFit/>
          </a:bodyPr>
          <a:lstStyle/>
          <a:p>
            <a:r>
              <a:rPr lang="en-US" sz="3000" dirty="0"/>
              <a:t>morning</a:t>
            </a:r>
          </a:p>
        </p:txBody>
      </p:sp>
      <p:sp>
        <p:nvSpPr>
          <p:cNvPr id="17" name="TextBox 16">
            <a:extLst>
              <a:ext uri="{FF2B5EF4-FFF2-40B4-BE49-F238E27FC236}">
                <a16:creationId xmlns:a16="http://schemas.microsoft.com/office/drawing/2014/main" id="{4A0B4646-3D4B-6840-99C4-6D19AA2006FD}"/>
              </a:ext>
            </a:extLst>
          </p:cNvPr>
          <p:cNvSpPr txBox="1"/>
          <p:nvPr/>
        </p:nvSpPr>
        <p:spPr>
          <a:xfrm>
            <a:off x="5935957" y="5662660"/>
            <a:ext cx="985783" cy="553998"/>
          </a:xfrm>
          <a:prstGeom prst="rect">
            <a:avLst/>
          </a:prstGeom>
          <a:noFill/>
        </p:spPr>
        <p:txBody>
          <a:bodyPr wrap="none" rtlCol="0">
            <a:spAutoFit/>
          </a:bodyPr>
          <a:lstStyle/>
          <a:p>
            <a:r>
              <a:rPr lang="en-US" sz="3000" dirty="0"/>
              <a:t>flight</a:t>
            </a:r>
          </a:p>
        </p:txBody>
      </p:sp>
      <p:grpSp>
        <p:nvGrpSpPr>
          <p:cNvPr id="26" name="Group 25">
            <a:extLst>
              <a:ext uri="{FF2B5EF4-FFF2-40B4-BE49-F238E27FC236}">
                <a16:creationId xmlns:a16="http://schemas.microsoft.com/office/drawing/2014/main" id="{88B518F6-7ECF-4145-8798-F4F9EF4E024B}"/>
              </a:ext>
            </a:extLst>
          </p:cNvPr>
          <p:cNvGrpSpPr/>
          <p:nvPr/>
        </p:nvGrpSpPr>
        <p:grpSpPr>
          <a:xfrm>
            <a:off x="2191769" y="1672636"/>
            <a:ext cx="2467982" cy="1909377"/>
            <a:chOff x="2191769" y="1672636"/>
            <a:chExt cx="2467982" cy="1909377"/>
          </a:xfrm>
        </p:grpSpPr>
        <p:sp>
          <p:nvSpPr>
            <p:cNvPr id="18" name="Rectangle 17">
              <a:extLst>
                <a:ext uri="{FF2B5EF4-FFF2-40B4-BE49-F238E27FC236}">
                  <a16:creationId xmlns:a16="http://schemas.microsoft.com/office/drawing/2014/main" id="{D6CD63DE-7C67-F84C-A6F5-FAFE8A98E5D4}"/>
                </a:ext>
              </a:extLst>
            </p:cNvPr>
            <p:cNvSpPr/>
            <p:nvPr/>
          </p:nvSpPr>
          <p:spPr>
            <a:xfrm>
              <a:off x="3227675" y="2439013"/>
              <a:ext cx="1432076"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Parser</a:t>
              </a:r>
            </a:p>
          </p:txBody>
        </p:sp>
        <p:sp>
          <p:nvSpPr>
            <p:cNvPr id="19" name="TextBox 18">
              <a:extLst>
                <a:ext uri="{FF2B5EF4-FFF2-40B4-BE49-F238E27FC236}">
                  <a16:creationId xmlns:a16="http://schemas.microsoft.com/office/drawing/2014/main" id="{63D29F47-BDAA-0A4A-983C-5CB9D5BB4ED0}"/>
                </a:ext>
              </a:extLst>
            </p:cNvPr>
            <p:cNvSpPr txBox="1"/>
            <p:nvPr/>
          </p:nvSpPr>
          <p:spPr>
            <a:xfrm>
              <a:off x="2191769" y="2414081"/>
              <a:ext cx="405880" cy="938719"/>
            </a:xfrm>
            <a:prstGeom prst="rect">
              <a:avLst/>
            </a:prstGeom>
            <a:noFill/>
          </p:spPr>
          <p:txBody>
            <a:bodyPr wrap="none" rtlCol="0">
              <a:spAutoFit/>
            </a:bodyPr>
            <a:lstStyle/>
            <a:p>
              <a:r>
                <a:rPr lang="en-US" sz="5500" dirty="0">
                  <a:solidFill>
                    <a:schemeClr val="accent1"/>
                  </a:solidFill>
                </a:rPr>
                <a:t>}</a:t>
              </a:r>
            </a:p>
          </p:txBody>
        </p:sp>
        <p:cxnSp>
          <p:nvCxnSpPr>
            <p:cNvPr id="21" name="Straight Arrow Connector 20">
              <a:extLst>
                <a:ext uri="{FF2B5EF4-FFF2-40B4-BE49-F238E27FC236}">
                  <a16:creationId xmlns:a16="http://schemas.microsoft.com/office/drawing/2014/main" id="{1323A228-70E9-0243-9AD4-1C0E89530C9E}"/>
                </a:ext>
              </a:extLst>
            </p:cNvPr>
            <p:cNvCxnSpPr>
              <a:cxnSpLocks/>
            </p:cNvCxnSpPr>
            <p:nvPr/>
          </p:nvCxnSpPr>
          <p:spPr>
            <a:xfrm flipV="1">
              <a:off x="3717768" y="1672636"/>
              <a:ext cx="0" cy="85735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1C1D31-7958-B54B-8C1E-DCA7BCD5EA74}"/>
                </a:ext>
              </a:extLst>
            </p:cNvPr>
            <p:cNvCxnSpPr>
              <a:cxnSpLocks/>
            </p:cNvCxnSpPr>
            <p:nvPr/>
          </p:nvCxnSpPr>
          <p:spPr>
            <a:xfrm flipH="1">
              <a:off x="2538339" y="2895600"/>
              <a:ext cx="68192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6E19E88-93E3-D34D-9E85-DAC9AB737422}"/>
              </a:ext>
            </a:extLst>
          </p:cNvPr>
          <p:cNvSpPr txBox="1"/>
          <p:nvPr/>
        </p:nvSpPr>
        <p:spPr>
          <a:xfrm>
            <a:off x="4799096" y="2976265"/>
            <a:ext cx="1346844" cy="369332"/>
          </a:xfrm>
          <a:prstGeom prst="rect">
            <a:avLst/>
          </a:prstGeom>
          <a:noFill/>
        </p:spPr>
        <p:txBody>
          <a:bodyPr wrap="none" rtlCol="0">
            <a:spAutoFit/>
          </a:bodyPr>
          <a:lstStyle/>
          <a:p>
            <a:r>
              <a:rPr lang="en-US" dirty="0"/>
              <a:t>Action: </a:t>
            </a:r>
            <a:r>
              <a:rPr lang="en-US" b="1" dirty="0"/>
              <a:t>Shift</a:t>
            </a:r>
          </a:p>
        </p:txBody>
      </p:sp>
      <p:sp>
        <p:nvSpPr>
          <p:cNvPr id="23" name="TextBox 22">
            <a:extLst>
              <a:ext uri="{FF2B5EF4-FFF2-40B4-BE49-F238E27FC236}">
                <a16:creationId xmlns:a16="http://schemas.microsoft.com/office/drawing/2014/main" id="{B3BC4FF1-5A92-4C42-A55D-338B51A622CE}"/>
              </a:ext>
            </a:extLst>
          </p:cNvPr>
          <p:cNvSpPr txBox="1"/>
          <p:nvPr/>
        </p:nvSpPr>
        <p:spPr>
          <a:xfrm>
            <a:off x="1200314" y="5662660"/>
            <a:ext cx="920573" cy="553998"/>
          </a:xfrm>
          <a:prstGeom prst="rect">
            <a:avLst/>
          </a:prstGeom>
          <a:noFill/>
        </p:spPr>
        <p:txBody>
          <a:bodyPr wrap="none" rtlCol="0">
            <a:spAutoFit/>
          </a:bodyPr>
          <a:lstStyle/>
          <a:p>
            <a:r>
              <a:rPr lang="en-US" sz="3000" dirty="0"/>
              <a:t>Root</a:t>
            </a:r>
          </a:p>
        </p:txBody>
      </p:sp>
    </p:spTree>
    <p:extLst>
      <p:ext uri="{BB962C8B-B14F-4D97-AF65-F5344CB8AC3E}">
        <p14:creationId xmlns:p14="http://schemas.microsoft.com/office/powerpoint/2010/main" val="218095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2737</Words>
  <Application>Microsoft Macintosh PowerPoint</Application>
  <PresentationFormat>On-screen Show (4:3)</PresentationFormat>
  <Paragraphs>436</Paragraphs>
  <Slides>50</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Cambria Math</vt:lpstr>
      <vt:lpstr>Courier New</vt:lpstr>
      <vt:lpstr>Times</vt:lpstr>
      <vt:lpstr>Retrospect</vt:lpstr>
      <vt:lpstr>Reminders</vt:lpstr>
      <vt:lpstr>Review: Dependency Parsing</vt:lpstr>
      <vt:lpstr>Review: Dependency Formalism</vt:lpstr>
      <vt:lpstr>Review: Dependency Trees</vt:lpstr>
      <vt:lpstr>2 styles of drawing dep. trees</vt:lpstr>
      <vt:lpstr>Review: Transition-based Parsing</vt:lpstr>
      <vt:lpstr>Review: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time</vt:lpstr>
      <vt:lpstr>Creating the Oracle</vt:lpstr>
      <vt:lpstr>Training</vt:lpstr>
      <vt:lpstr>Evaluation</vt:lpstr>
      <vt:lpstr>HW8: Learning Hypernyms</vt:lpstr>
      <vt:lpstr>Graph-based Parsing</vt:lpstr>
      <vt:lpstr>PowerPoint Presentation</vt:lpstr>
      <vt:lpstr>Logical Representation of Sentence Meaning</vt:lpstr>
      <vt:lpstr>Computational Semantics</vt:lpstr>
      <vt:lpstr>Analogy: Embeddings capture relational meaning</vt:lpstr>
      <vt:lpstr>Computational Semantics</vt:lpstr>
      <vt:lpstr>Semantic Parsing</vt:lpstr>
      <vt:lpstr>Meaning Representation</vt:lpstr>
      <vt:lpstr>Meaning Representation</vt:lpstr>
      <vt:lpstr>Desirable Properties for Meaning Representations</vt:lpstr>
      <vt:lpstr>Verifiability </vt:lpstr>
      <vt:lpstr>Unambiguous representation</vt:lpstr>
      <vt:lpstr>Unambiguous representation</vt:lpstr>
      <vt:lpstr>Canonical form</vt:lpstr>
      <vt:lpstr>Inference</vt:lpstr>
      <vt:lpstr>Variables </vt:lpstr>
      <vt:lpstr>Model-Theoretic Semantics</vt:lpstr>
      <vt:lpstr>PowerPoint Presentation</vt:lpstr>
      <vt:lpstr>PowerPoint Presentation</vt:lpstr>
      <vt:lpstr>Denotation and Interpretation</vt:lpstr>
      <vt:lpstr>More complex sentences</vt:lpstr>
      <vt:lpstr>First-Order Logic</vt:lpstr>
      <vt:lpstr>Basics of FOL</vt:lpstr>
      <vt:lpstr>Relations</vt:lpstr>
      <vt:lpstr>Logical Connectives</vt:lpstr>
      <vt:lpstr>Quantifiers and Variables</vt:lpstr>
      <vt:lpstr>Quantifiers and Variables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Reminders</dc:title>
  <dc:creator>Callison-Burch, Christopher</dc:creator>
  <cp:lastModifiedBy>Callison-Burch, Christopher</cp:lastModifiedBy>
  <cp:revision>23</cp:revision>
  <dcterms:created xsi:type="dcterms:W3CDTF">2020-03-25T16:30:49Z</dcterms:created>
  <dcterms:modified xsi:type="dcterms:W3CDTF">2020-03-25T17:24:13Z</dcterms:modified>
</cp:coreProperties>
</file>